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73" r:id="rId2"/>
    <p:sldId id="292" r:id="rId3"/>
    <p:sldId id="258" r:id="rId4"/>
    <p:sldId id="290" r:id="rId5"/>
    <p:sldId id="281" r:id="rId6"/>
    <p:sldId id="284" r:id="rId7"/>
    <p:sldId id="283" r:id="rId8"/>
    <p:sldId id="286" r:id="rId9"/>
    <p:sldId id="285" r:id="rId10"/>
    <p:sldId id="270" r:id="rId11"/>
    <p:sldId id="271" r:id="rId12"/>
    <p:sldId id="293" r:id="rId13"/>
    <p:sldId id="294" r:id="rId14"/>
    <p:sldId id="295" r:id="rId15"/>
    <p:sldId id="297" r:id="rId16"/>
    <p:sldId id="310" r:id="rId17"/>
    <p:sldId id="296" r:id="rId18"/>
    <p:sldId id="306" r:id="rId19"/>
    <p:sldId id="304" r:id="rId20"/>
    <p:sldId id="298" r:id="rId21"/>
    <p:sldId id="299" r:id="rId22"/>
    <p:sldId id="300" r:id="rId23"/>
    <p:sldId id="301" r:id="rId24"/>
    <p:sldId id="311" r:id="rId25"/>
    <p:sldId id="302" r:id="rId26"/>
    <p:sldId id="303" r:id="rId27"/>
    <p:sldId id="305" r:id="rId28"/>
    <p:sldId id="308" r:id="rId29"/>
    <p:sldId id="309" r:id="rId30"/>
    <p:sldId id="312" r:id="rId31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5000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320999"/>
    <a:srgbClr val="63079B"/>
    <a:srgbClr val="29123A"/>
    <a:srgbClr val="E5721B"/>
    <a:srgbClr val="CCCCFF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3769" autoAdjust="0"/>
  </p:normalViewPr>
  <p:slideViewPr>
    <p:cSldViewPr>
      <p:cViewPr varScale="1">
        <p:scale>
          <a:sx n="104" d="100"/>
          <a:sy n="104" d="100"/>
        </p:scale>
        <p:origin x="188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4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92" y="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FC44F-5361-494C-9FAD-32EC27930299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37759-3A0E-4FAA-86BF-3F1E4C40EA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422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Contre</a:t>
            </a:r>
            <a:r>
              <a:rPr lang="en-GB" dirty="0"/>
              <a:t> coup – quick </a:t>
            </a:r>
            <a:r>
              <a:rPr lang="en-GB" dirty="0" err="1"/>
              <a:t>decelaration</a:t>
            </a:r>
            <a:r>
              <a:rPr lang="en-GB" dirty="0"/>
              <a:t> of the head. Tilt to lower eye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37759-3A0E-4FAA-86BF-3F1E4C40EAB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3112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 advice &amp; guidance but we’re happy to receive queries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37759-3A0E-4FAA-86BF-3F1E4C40EABA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1399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37759-3A0E-4FAA-86BF-3F1E4C40EABA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07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537759-3A0E-4FAA-86BF-3F1E4C40EABA}" type="slidenum">
              <a:rPr kumimoji="0" lang="en-GB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0922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 advice &amp; guidance but we’re happy to receive queries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37759-3A0E-4FAA-86BF-3F1E4C40EABA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4767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37759-3A0E-4FAA-86BF-3F1E4C40EABA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3833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537759-3A0E-4FAA-86BF-3F1E4C40EABA}" type="slidenum">
              <a:rPr kumimoji="0" lang="en-GB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23863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537759-3A0E-4FAA-86BF-3F1E4C40EABA}" type="slidenum">
              <a:rPr kumimoji="0" lang="en-GB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3136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537759-3A0E-4FAA-86BF-3F1E4C40EABA}" type="slidenum">
              <a:rPr kumimoji="0" lang="en-GB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26774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 advice &amp; guidance but we’re happy to receive queries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37759-3A0E-4FAA-86BF-3F1E4C40EABA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557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Compressive lesion – affects all fibres i.e. pupil. Common cause vascular ischaemia affecting blood supply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37759-3A0E-4FAA-86BF-3F1E4C40EABA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545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Decomp – interrupted fusion – any eye disease, intoxication, meds</a:t>
            </a:r>
          </a:p>
          <a:p>
            <a:r>
              <a:rPr lang="en-GB" dirty="0"/>
              <a:t>Trauma – fist, just the right size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37759-3A0E-4FAA-86BF-3F1E4C40EABA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836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537759-3A0E-4FAA-86BF-3F1E4C40EABA}" type="slidenum">
              <a:rPr kumimoji="0" lang="en-GB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8304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 necessarily ptosis – so common in older patients</a:t>
            </a:r>
          </a:p>
          <a:p>
            <a:r>
              <a:rPr lang="en-GB" dirty="0"/>
              <a:t>Size suddenness – not necessarily most sinister, </a:t>
            </a:r>
            <a:r>
              <a:rPr lang="en-GB" dirty="0" err="1"/>
              <a:t>Eg</a:t>
            </a:r>
            <a:r>
              <a:rPr lang="en-GB" dirty="0"/>
              <a:t> sudden onset VICNP – hypertension – recovers on 3-6 months</a:t>
            </a:r>
          </a:p>
          <a:p>
            <a:r>
              <a:rPr lang="en-GB" dirty="0"/>
              <a:t>Pain – may be a sign of compressive lesion/lack of blood supply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37759-3A0E-4FAA-86BF-3F1E4C40EABA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09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537759-3A0E-4FAA-86BF-3F1E4C40EABA}" type="slidenum">
              <a:rPr kumimoji="0" lang="en-GB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0259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537759-3A0E-4FAA-86BF-3F1E4C40EABA}" type="slidenum">
              <a:rPr kumimoji="0" lang="en-GB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30567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37759-3A0E-4FAA-86BF-3F1E4C40EABA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4463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 advice &amp; guidance but we’re happy to receive queries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37759-3A0E-4FAA-86BF-3F1E4C40EABA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88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59EDA-F791-46BF-8523-C339577A88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407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6BAE8-FD88-4964-8298-5F1FACF5CD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13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D8579-D72A-459B-9F48-64998D8B04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260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620A0F-2E2F-4346-95F8-48A7509980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393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38EBA-71B4-497E-9ACE-E8EB2F618E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52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6C50B-9EB1-488B-B499-C5B9C841FB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37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944A3-70B3-47FD-87CA-5E66F281C3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33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7604E-6733-492F-9F1B-8370DB22F6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146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C80B2-4712-4C0C-8BAA-770C26D3B0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42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C69EF-EB2E-4936-940A-75756A0F0A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602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995FC-BE27-47FF-B2AE-667A716E6C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347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A4AA4-FC7A-4E4A-8498-AE8575B5F8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959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9FC2F59-4084-452B-B18B-8144C837AF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rwh-tr.OrthopticAppointments@nhs.ne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rwh-tr.OrthopticAppointments@nhs.net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899592" y="1125538"/>
            <a:ext cx="6769100" cy="47705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algn="ctr">
                <a:solidFill>
                  <a:srgbClr val="FF99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 dirty="0">
                <a:solidFill>
                  <a:schemeClr val="tx1"/>
                </a:solidFill>
              </a:rPr>
              <a:t>Adults with Diplopia</a:t>
            </a:r>
          </a:p>
          <a:p>
            <a:pPr eaLnBrk="1" hangingPunct="1">
              <a:spcBef>
                <a:spcPct val="50000"/>
              </a:spcBef>
            </a:pPr>
            <a:r>
              <a:rPr lang="en-GB" sz="3200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A few pointers</a:t>
            </a:r>
          </a:p>
          <a:p>
            <a:pPr eaLnBrk="1" hangingPunct="1">
              <a:spcBef>
                <a:spcPct val="50000"/>
              </a:spcBef>
            </a:pPr>
            <a:endParaRPr lang="en-GB" sz="36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2800" dirty="0" err="1">
                <a:solidFill>
                  <a:schemeClr val="tx1"/>
                </a:solidFill>
              </a:rPr>
              <a:t>Shelagh</a:t>
            </a:r>
            <a:r>
              <a:rPr lang="en-GB" sz="2800" dirty="0">
                <a:solidFill>
                  <a:schemeClr val="tx1"/>
                </a:solidFill>
              </a:rPr>
              <a:t> Baynham</a:t>
            </a:r>
          </a:p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chemeClr val="tx1"/>
                </a:solidFill>
              </a:rPr>
              <a:t>Head Orthoptist &amp; Head of Optometry</a:t>
            </a:r>
          </a:p>
          <a:p>
            <a:pPr eaLnBrk="1" hangingPunct="1">
              <a:spcBef>
                <a:spcPct val="50000"/>
              </a:spcBef>
            </a:pPr>
            <a:r>
              <a:rPr lang="en-GB" dirty="0">
                <a:solidFill>
                  <a:schemeClr val="tx1"/>
                </a:solidFill>
              </a:rPr>
              <a:t>Non-medical Clinical Lead for Ophthalmology</a:t>
            </a:r>
          </a:p>
          <a:p>
            <a:pPr eaLnBrk="1" hangingPunct="1">
              <a:spcBef>
                <a:spcPts val="0"/>
              </a:spcBef>
            </a:pPr>
            <a:r>
              <a:rPr lang="en-GB" dirty="0">
                <a:solidFill>
                  <a:schemeClr val="tx1"/>
                </a:solidFill>
              </a:rPr>
              <a:t>Wolverhampton Eye Infirmary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484438" y="6021388"/>
            <a:ext cx="4032250" cy="64135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algn="ctr">
                <a:solidFill>
                  <a:srgbClr val="FF99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/>
              <a:t>Left Superior Rectus palsy (recent onset)</a:t>
            </a:r>
          </a:p>
        </p:txBody>
      </p:sp>
      <p:pic>
        <p:nvPicPr>
          <p:cNvPr id="13315" name="Picture 3" descr="Left SR palsy recent ons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765175"/>
            <a:ext cx="7412037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827088" y="1628775"/>
            <a:ext cx="1008062" cy="504825"/>
          </a:xfrm>
          <a:prstGeom prst="homePlate">
            <a:avLst>
              <a:gd name="adj" fmla="val 49921"/>
            </a:avLst>
          </a:prstGeom>
          <a:solidFill>
            <a:srgbClr val="FFFFFF"/>
          </a:solidFill>
          <a:ln w="76200" algn="ctr">
            <a:solidFill>
              <a:srgbClr val="FF99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GB" sz="1600"/>
              <a:t>u/a LSR</a:t>
            </a:r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4427538" y="1052513"/>
            <a:ext cx="1008062" cy="504825"/>
          </a:xfrm>
          <a:prstGeom prst="homePlate">
            <a:avLst>
              <a:gd name="adj" fmla="val 49921"/>
            </a:avLst>
          </a:prstGeom>
          <a:solidFill>
            <a:srgbClr val="FFFFFF"/>
          </a:solidFill>
          <a:ln w="76200" algn="ctr">
            <a:solidFill>
              <a:srgbClr val="FF99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GB" sz="1600"/>
              <a:t>o/a RIO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151731" y="347661"/>
            <a:ext cx="6840538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algn="ctr">
                <a:solidFill>
                  <a:srgbClr val="FF99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/>
              <a:t>Longstanding vs Recent Onset</a:t>
            </a:r>
          </a:p>
        </p:txBody>
      </p:sp>
      <p:graphicFrame>
        <p:nvGraphicFramePr>
          <p:cNvPr id="21526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395583"/>
              </p:ext>
            </p:extLst>
          </p:nvPr>
        </p:nvGraphicFramePr>
        <p:xfrm>
          <a:off x="250825" y="1196752"/>
          <a:ext cx="8642350" cy="4320480"/>
        </p:xfrm>
        <a:graphic>
          <a:graphicData uri="http://schemas.openxmlformats.org/drawingml/2006/table">
            <a:tbl>
              <a:tblPr/>
              <a:tblGrid>
                <a:gridCol w="4321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1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288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primary &amp; secondary deviations are approximately equal in size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secondary deviation will be significantly larger than the primary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16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Muscle sequelae may well be fully developed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Over-action of the contralateral synergist will be evident but the other muscle sequelae will not have developed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151731" y="260648"/>
            <a:ext cx="6840538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algn="ctr">
                <a:solidFill>
                  <a:srgbClr val="FF99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/>
              <a:t>Quick Guide to Cranial Nerve Palsies - VICNP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E64F0A7-FF9D-79E2-329C-E15FC22AAE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102425"/>
              </p:ext>
            </p:extLst>
          </p:nvPr>
        </p:nvGraphicFramePr>
        <p:xfrm>
          <a:off x="827584" y="1268760"/>
          <a:ext cx="7416824" cy="4631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6824">
                  <a:extLst>
                    <a:ext uri="{9D8B030D-6E8A-4147-A177-3AD203B41FA5}">
                      <a16:colId xmlns:a16="http://schemas.microsoft.com/office/drawing/2014/main" val="1268345823"/>
                    </a:ext>
                  </a:extLst>
                </a:gridCol>
              </a:tblGrid>
              <a:tr h="457999">
                <a:tc>
                  <a:txBody>
                    <a:bodyPr/>
                    <a:lstStyle/>
                    <a:p>
                      <a:r>
                        <a:rPr lang="en-GB" dirty="0"/>
                        <a:t>Most common isolated cranial nerve palsy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244984"/>
                  </a:ext>
                </a:extLst>
              </a:tr>
              <a:tr h="790520">
                <a:tc>
                  <a:txBody>
                    <a:bodyPr/>
                    <a:lstStyle/>
                    <a:p>
                      <a:r>
                        <a:rPr lang="en-GB" dirty="0"/>
                        <a:t>Path of the sixth nerve travels close to the cavernous sinus, the ear &amp; the skull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078834"/>
                  </a:ext>
                </a:extLst>
              </a:tr>
              <a:tr h="790520">
                <a:tc>
                  <a:txBody>
                    <a:bodyPr/>
                    <a:lstStyle/>
                    <a:p>
                      <a:r>
                        <a:rPr lang="en-GB" dirty="0"/>
                        <a:t>Long, thin nerve  (second longest course) –can be damaged by anything that stretches it, or compresses it.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645044"/>
                  </a:ext>
                </a:extLst>
              </a:tr>
              <a:tr h="1129314">
                <a:tc>
                  <a:txBody>
                    <a:bodyPr/>
                    <a:lstStyle/>
                    <a:p>
                      <a:r>
                        <a:rPr lang="en-GB" dirty="0"/>
                        <a:t>Therefore – multiple possible causes; ischaemic neuropathy (diabetes, hypertension) raised ICP (idiopathic or due to a space occupying lesions), demyelinating disease,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3632180"/>
                  </a:ext>
                </a:extLst>
              </a:tr>
              <a:tr h="1129314">
                <a:tc>
                  <a:txBody>
                    <a:bodyPr/>
                    <a:lstStyle/>
                    <a:p>
                      <a:r>
                        <a:rPr lang="en-GB" dirty="0"/>
                        <a:t>Typical presentation:</a:t>
                      </a:r>
                    </a:p>
                    <a:p>
                      <a:pPr lvl="1"/>
                      <a:r>
                        <a:rPr lang="en-GB" dirty="0" err="1"/>
                        <a:t>Eso</a:t>
                      </a:r>
                      <a:r>
                        <a:rPr lang="en-GB" dirty="0"/>
                        <a:t>, increasing with distance of fixation</a:t>
                      </a:r>
                    </a:p>
                    <a:p>
                      <a:pPr lvl="1"/>
                      <a:r>
                        <a:rPr lang="en-GB" dirty="0"/>
                        <a:t>Restricted abduction of one eye</a:t>
                      </a:r>
                    </a:p>
                    <a:p>
                      <a:pPr lvl="1"/>
                      <a:r>
                        <a:rPr lang="en-GB" dirty="0"/>
                        <a:t>Head turn to affected side</a:t>
                      </a:r>
                    </a:p>
                    <a:p>
                      <a:pPr lvl="1"/>
                      <a:r>
                        <a:rPr lang="en-GB" dirty="0"/>
                        <a:t>May take well to prismatic correction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346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748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151731" y="260648"/>
            <a:ext cx="6840538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algn="ctr">
                <a:solidFill>
                  <a:srgbClr val="FF99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/>
              <a:t>Quick Guide to Cranial Nerve Palsies - IVCNP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E64F0A7-FF9D-79E2-329C-E15FC22AAE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767642"/>
              </p:ext>
            </p:extLst>
          </p:nvPr>
        </p:nvGraphicFramePr>
        <p:xfrm>
          <a:off x="827584" y="1268760"/>
          <a:ext cx="7416824" cy="5229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6824">
                  <a:extLst>
                    <a:ext uri="{9D8B030D-6E8A-4147-A177-3AD203B41FA5}">
                      <a16:colId xmlns:a16="http://schemas.microsoft.com/office/drawing/2014/main" val="1268345823"/>
                    </a:ext>
                  </a:extLst>
                </a:gridCol>
              </a:tblGrid>
              <a:tr h="457999">
                <a:tc>
                  <a:txBody>
                    <a:bodyPr/>
                    <a:lstStyle/>
                    <a:p>
                      <a:r>
                        <a:rPr lang="en-GB" dirty="0"/>
                        <a:t>Less common isolated cranial nerve palsy – most common in children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244984"/>
                  </a:ext>
                </a:extLst>
              </a:tr>
              <a:tr h="790520">
                <a:tc>
                  <a:txBody>
                    <a:bodyPr/>
                    <a:lstStyle/>
                    <a:p>
                      <a:r>
                        <a:rPr lang="en-GB" dirty="0"/>
                        <a:t>Path of the fourth nerve distinctive by emerging form the back of the brainstem &amp;  crossing over. This makes it vulnerable in head trauma – especially </a:t>
                      </a:r>
                      <a:r>
                        <a:rPr lang="en-GB" dirty="0" err="1"/>
                        <a:t>contre</a:t>
                      </a:r>
                      <a:r>
                        <a:rPr lang="en-GB" dirty="0"/>
                        <a:t> coup injuries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078834"/>
                  </a:ext>
                </a:extLst>
              </a:tr>
              <a:tr h="533752">
                <a:tc>
                  <a:txBody>
                    <a:bodyPr/>
                    <a:lstStyle/>
                    <a:p>
                      <a:r>
                        <a:rPr lang="en-GB" dirty="0"/>
                        <a:t>Longest course of the cranial nerves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645044"/>
                  </a:ext>
                </a:extLst>
              </a:tr>
              <a:tr h="1129314">
                <a:tc>
                  <a:txBody>
                    <a:bodyPr/>
                    <a:lstStyle/>
                    <a:p>
                      <a:r>
                        <a:rPr lang="en-GB" dirty="0"/>
                        <a:t>Most common causes in adults are hypertension &amp; trauma. However, as with the sixth nerve, can also be damaged by anything that causes compression, as well as vascular cause.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3632180"/>
                  </a:ext>
                </a:extLst>
              </a:tr>
              <a:tr h="1129314">
                <a:tc>
                  <a:txBody>
                    <a:bodyPr/>
                    <a:lstStyle/>
                    <a:p>
                      <a:r>
                        <a:rPr lang="en-GB" dirty="0"/>
                        <a:t>Typical presentation:</a:t>
                      </a:r>
                    </a:p>
                    <a:p>
                      <a:pPr lvl="1"/>
                      <a:r>
                        <a:rPr lang="en-GB" dirty="0"/>
                        <a:t>Vertical deviation &amp; vertical diplopia (possibly with one image tilted</a:t>
                      </a:r>
                    </a:p>
                    <a:p>
                      <a:pPr lvl="1"/>
                      <a:r>
                        <a:rPr lang="en-GB" dirty="0"/>
                        <a:t>Head tilt to unaffected (less) affected side, &amp; chin depression</a:t>
                      </a:r>
                    </a:p>
                    <a:p>
                      <a:pPr lvl="1"/>
                      <a:r>
                        <a:rPr lang="en-GB" dirty="0"/>
                        <a:t>Problematic diplopia – worse for near &amp; even worse when looking down i.e. reading position</a:t>
                      </a:r>
                    </a:p>
                    <a:p>
                      <a:pPr lvl="1"/>
                      <a:r>
                        <a:rPr lang="en-GB" dirty="0"/>
                        <a:t>May not tolerate/fully benefit from prismatic correction</a:t>
                      </a:r>
                    </a:p>
                    <a:p>
                      <a:pPr lvl="1"/>
                      <a:r>
                        <a:rPr lang="en-GB" dirty="0"/>
                        <a:t>May be bilateral but asymmetrical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346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433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151730" y="260648"/>
            <a:ext cx="6876653" cy="46166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algn="ctr">
                <a:solidFill>
                  <a:srgbClr val="FF99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/>
              <a:t>Quick Guide to Cranial Nerve Palsies – IIICNP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E64F0A7-FF9D-79E2-329C-E15FC22AAE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683297"/>
              </p:ext>
            </p:extLst>
          </p:nvPr>
        </p:nvGraphicFramePr>
        <p:xfrm>
          <a:off x="827584" y="1268760"/>
          <a:ext cx="7416824" cy="4814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6824">
                  <a:extLst>
                    <a:ext uri="{9D8B030D-6E8A-4147-A177-3AD203B41FA5}">
                      <a16:colId xmlns:a16="http://schemas.microsoft.com/office/drawing/2014/main" val="1268345823"/>
                    </a:ext>
                  </a:extLst>
                </a:gridCol>
              </a:tblGrid>
              <a:tr h="457999">
                <a:tc>
                  <a:txBody>
                    <a:bodyPr/>
                    <a:lstStyle/>
                    <a:p>
                      <a:r>
                        <a:rPr lang="en-GB" dirty="0"/>
                        <a:t>Least common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244984"/>
                  </a:ext>
                </a:extLst>
              </a:tr>
              <a:tr h="790520">
                <a:tc>
                  <a:txBody>
                    <a:bodyPr/>
                    <a:lstStyle/>
                    <a:p>
                      <a:r>
                        <a:rPr lang="en-GB" dirty="0"/>
                        <a:t>Supplies multiple structures:</a:t>
                      </a:r>
                    </a:p>
                    <a:p>
                      <a:r>
                        <a:rPr lang="en-GB" dirty="0"/>
                        <a:t>Superior division; Upper eyelid, superior rectus</a:t>
                      </a:r>
                    </a:p>
                    <a:p>
                      <a:r>
                        <a:rPr lang="en-GB" dirty="0"/>
                        <a:t>Inferior division; Medial &amp; Inferior rectus, pupil &amp; ciliary muscle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078834"/>
                  </a:ext>
                </a:extLst>
              </a:tr>
              <a:tr h="790520">
                <a:tc>
                  <a:txBody>
                    <a:bodyPr/>
                    <a:lstStyle/>
                    <a:p>
                      <a:r>
                        <a:rPr lang="en-GB" dirty="0"/>
                        <a:t>The outer fibres supply the </a:t>
                      </a: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ciliary muscles and the sphincter pupillae.</a:t>
                      </a:r>
                    </a:p>
                    <a:p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inner fibres supply the motor nerves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645044"/>
                  </a:ext>
                </a:extLst>
              </a:tr>
              <a:tr h="1129314">
                <a:tc>
                  <a:txBody>
                    <a:bodyPr/>
                    <a:lstStyle/>
                    <a:p>
                      <a:r>
                        <a:rPr lang="en-GB" dirty="0"/>
                        <a:t>Most common causes in adults are diabetes &amp; hypertension, &amp; trauma.</a:t>
                      </a:r>
                    </a:p>
                    <a:p>
                      <a:r>
                        <a:rPr lang="en-GB" dirty="0"/>
                        <a:t>Compressive lesions such as PCA aneurysm or SOLs are less common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3632180"/>
                  </a:ext>
                </a:extLst>
              </a:tr>
              <a:tr h="1129314">
                <a:tc>
                  <a:txBody>
                    <a:bodyPr/>
                    <a:lstStyle/>
                    <a:p>
                      <a:r>
                        <a:rPr lang="en-GB" dirty="0"/>
                        <a:t>Typical presentation:</a:t>
                      </a:r>
                    </a:p>
                    <a:p>
                      <a:pPr lvl="1"/>
                      <a:r>
                        <a:rPr lang="en-GB" dirty="0"/>
                        <a:t>Eye ‘down &amp; out’</a:t>
                      </a:r>
                    </a:p>
                    <a:p>
                      <a:pPr lvl="1"/>
                      <a:r>
                        <a:rPr lang="en-GB" dirty="0"/>
                        <a:t>Ptosis </a:t>
                      </a:r>
                      <a:r>
                        <a:rPr lang="en-GB"/>
                        <a:t>of affected </a:t>
                      </a:r>
                      <a:r>
                        <a:rPr lang="en-GB" dirty="0"/>
                        <a:t>eye</a:t>
                      </a:r>
                    </a:p>
                    <a:p>
                      <a:pPr lvl="1"/>
                      <a:r>
                        <a:rPr lang="en-GB" dirty="0"/>
                        <a:t>Dilated pupil on affected side (red flag)</a:t>
                      </a:r>
                    </a:p>
                    <a:p>
                      <a:pPr lvl="1"/>
                      <a:r>
                        <a:rPr lang="en-GB" dirty="0"/>
                        <a:t>Little hope of joining diplopia (although lid may act as an </a:t>
                      </a:r>
                      <a:r>
                        <a:rPr lang="en-GB" dirty="0" err="1"/>
                        <a:t>occluder</a:t>
                      </a:r>
                      <a:r>
                        <a:rPr lang="en-GB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346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381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151730" y="260648"/>
            <a:ext cx="6876653" cy="46166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algn="ctr">
                <a:solidFill>
                  <a:srgbClr val="FF99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/>
              <a:t>Non cranial nerve causes of diplopia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BAF46D-C5F7-B151-4172-D458F03F331F}"/>
              </a:ext>
            </a:extLst>
          </p:cNvPr>
          <p:cNvSpPr txBox="1"/>
          <p:nvPr/>
        </p:nvSpPr>
        <p:spPr>
          <a:xfrm>
            <a:off x="1151730" y="1628800"/>
            <a:ext cx="5724526" cy="5388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500"/>
              </a:spcBef>
            </a:pPr>
            <a:r>
              <a:rPr lang="en-GB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Decompensating </a:t>
            </a:r>
            <a:r>
              <a:rPr lang="en-GB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phorias</a:t>
            </a:r>
            <a:endParaRPr lang="en-GB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2500"/>
              </a:spcBef>
            </a:pPr>
            <a:r>
              <a:rPr lang="en-GB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Convergence/accommodation defects</a:t>
            </a:r>
          </a:p>
          <a:p>
            <a:pPr>
              <a:spcBef>
                <a:spcPts val="2500"/>
              </a:spcBef>
            </a:pPr>
            <a:r>
              <a:rPr lang="en-GB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Thyroid Eye Disease</a:t>
            </a:r>
          </a:p>
          <a:p>
            <a:pPr>
              <a:spcBef>
                <a:spcPts val="2500"/>
              </a:spcBef>
            </a:pPr>
            <a:r>
              <a:rPr lang="en-GB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Trauma – resulting in mechanical restrictions </a:t>
            </a:r>
            <a:r>
              <a:rPr lang="en-GB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eg</a:t>
            </a:r>
            <a:r>
              <a:rPr lang="en-GB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orbital trauma</a:t>
            </a:r>
          </a:p>
          <a:p>
            <a:pPr>
              <a:spcBef>
                <a:spcPts val="2500"/>
              </a:spcBef>
            </a:pPr>
            <a:r>
              <a:rPr lang="en-GB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Myasthenia Gravis</a:t>
            </a:r>
          </a:p>
          <a:p>
            <a:pPr>
              <a:spcBef>
                <a:spcPts val="2500"/>
              </a:spcBef>
            </a:pPr>
            <a:r>
              <a:rPr lang="en-GB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Change in childhood strabismus</a:t>
            </a:r>
          </a:p>
          <a:p>
            <a:endParaRPr lang="en-GB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en-GB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117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BAC501-225A-5DB0-4F8F-2FD044B8FC6D}"/>
              </a:ext>
            </a:extLst>
          </p:cNvPr>
          <p:cNvSpPr txBox="1"/>
          <p:nvPr/>
        </p:nvSpPr>
        <p:spPr>
          <a:xfrm>
            <a:off x="179511" y="260648"/>
            <a:ext cx="1193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MCQ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93250C-B914-EA8B-0271-907FE133476B}"/>
              </a:ext>
            </a:extLst>
          </p:cNvPr>
          <p:cNvSpPr txBox="1"/>
          <p:nvPr/>
        </p:nvSpPr>
        <p:spPr>
          <a:xfrm>
            <a:off x="467544" y="1340768"/>
            <a:ext cx="83529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Q. What sort of trauma is  most likely to result in an orbital wall fracture, &amp; subsequent muscle entrapment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789165-12AD-2DAE-B2C7-80136A08D7A4}"/>
              </a:ext>
            </a:extLst>
          </p:cNvPr>
          <p:cNvSpPr txBox="1"/>
          <p:nvPr/>
        </p:nvSpPr>
        <p:spPr>
          <a:xfrm>
            <a:off x="452912" y="2750358"/>
            <a:ext cx="475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	Squash ball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5C5951-DD4D-C430-4673-EC1B3FA1125D}"/>
              </a:ext>
            </a:extLst>
          </p:cNvPr>
          <p:cNvSpPr txBox="1"/>
          <p:nvPr/>
        </p:nvSpPr>
        <p:spPr>
          <a:xfrm>
            <a:off x="452912" y="5588271"/>
            <a:ext cx="475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	</a:t>
            </a:r>
            <a:r>
              <a:rPr kumimoji="0" lang="en-GB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Contre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coup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6B2816-D248-1B9B-9B08-479AF15C9904}"/>
              </a:ext>
            </a:extLst>
          </p:cNvPr>
          <p:cNvSpPr txBox="1"/>
          <p:nvPr/>
        </p:nvSpPr>
        <p:spPr>
          <a:xfrm>
            <a:off x="442462" y="4190292"/>
            <a:ext cx="475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	Fist fight</a:t>
            </a:r>
          </a:p>
        </p:txBody>
      </p:sp>
    </p:spTree>
    <p:extLst>
      <p:ext uri="{BB962C8B-B14F-4D97-AF65-F5344CB8AC3E}">
        <p14:creationId xmlns:p14="http://schemas.microsoft.com/office/powerpoint/2010/main" val="1739504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42100" y="836712"/>
            <a:ext cx="1847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endParaRPr lang="en-GB" sz="18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5932849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CC"/>
                </a:solidFill>
              </a:rPr>
              <a:t>NB Size of deviation &amp; suddenness of onset do not necessarily correlate with the most sinister cause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9592" y="94154"/>
            <a:ext cx="7632848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C00000"/>
                </a:solidFill>
              </a:rPr>
              <a:t>Red Flags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9552" y="876026"/>
            <a:ext cx="82029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GB" dirty="0">
                <a:solidFill>
                  <a:schemeClr val="tx1"/>
                </a:solidFill>
              </a:rPr>
              <a:t>Multiple cranial nerve involvement</a:t>
            </a:r>
          </a:p>
          <a:p>
            <a:pPr marL="342900" indent="-342900" algn="l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GB" dirty="0">
                <a:solidFill>
                  <a:schemeClr val="tx1"/>
                </a:solidFill>
              </a:rPr>
              <a:t>Restriction of eye movement with dilated pupil in same eye ( </a:t>
            </a:r>
            <a:r>
              <a:rPr lang="en-GB" dirty="0" err="1">
                <a:solidFill>
                  <a:schemeClr val="tx1"/>
                </a:solidFill>
              </a:rPr>
              <a:t>esp</a:t>
            </a:r>
            <a:r>
              <a:rPr lang="en-GB" dirty="0">
                <a:solidFill>
                  <a:schemeClr val="tx1"/>
                </a:solidFill>
              </a:rPr>
              <a:t> with ptosis)</a:t>
            </a:r>
          </a:p>
          <a:p>
            <a:pPr marL="342900" indent="-342900" algn="l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GB" dirty="0">
                <a:solidFill>
                  <a:schemeClr val="tx1"/>
                </a:solidFill>
              </a:rPr>
              <a:t>Pain</a:t>
            </a:r>
          </a:p>
          <a:p>
            <a:pPr marL="342900" indent="-342900" algn="l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GB" dirty="0">
                <a:solidFill>
                  <a:schemeClr val="tx1"/>
                </a:solidFill>
              </a:rPr>
              <a:t>New ptosis with any eye movement problem (</a:t>
            </a:r>
            <a:r>
              <a:rPr lang="en-GB" b="0" dirty="0">
                <a:solidFill>
                  <a:schemeClr val="tx1"/>
                </a:solidFill>
              </a:rPr>
              <a:t>NB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b="0" i="1" dirty="0">
                <a:solidFill>
                  <a:schemeClr val="tx1"/>
                </a:solidFill>
              </a:rPr>
              <a:t>watch out for pseudoptosis with a vertical deviation</a:t>
            </a:r>
            <a:r>
              <a:rPr lang="en-GB" dirty="0">
                <a:solidFill>
                  <a:schemeClr val="tx1"/>
                </a:solidFill>
              </a:rPr>
              <a:t>)</a:t>
            </a:r>
          </a:p>
          <a:p>
            <a:pPr marL="342900" indent="-342900" algn="l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GB" dirty="0">
                <a:solidFill>
                  <a:schemeClr val="tx1"/>
                </a:solidFill>
              </a:rPr>
              <a:t>Problem getting worse</a:t>
            </a:r>
          </a:p>
          <a:p>
            <a:pPr marL="342900" indent="-342900" algn="l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GB" dirty="0">
                <a:solidFill>
                  <a:schemeClr val="tx1"/>
                </a:solidFill>
              </a:rPr>
              <a:t>Associated with general acute malaise</a:t>
            </a:r>
          </a:p>
          <a:p>
            <a:pPr marL="342900" indent="-342900" algn="l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GB" dirty="0">
                <a:solidFill>
                  <a:schemeClr val="tx1"/>
                </a:solidFill>
              </a:rPr>
              <a:t>Swallowing difficulties</a:t>
            </a:r>
          </a:p>
          <a:p>
            <a:endParaRPr lang="en-GB" b="0" dirty="0">
              <a:solidFill>
                <a:schemeClr val="tx1"/>
              </a:solidFill>
            </a:endParaRPr>
          </a:p>
          <a:p>
            <a:endParaRPr lang="en-GB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78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BAC501-225A-5DB0-4F8F-2FD044B8FC6D}"/>
              </a:ext>
            </a:extLst>
          </p:cNvPr>
          <p:cNvSpPr txBox="1"/>
          <p:nvPr/>
        </p:nvSpPr>
        <p:spPr>
          <a:xfrm>
            <a:off x="179511" y="260648"/>
            <a:ext cx="1193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MCQ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93250C-B914-EA8B-0271-907FE133476B}"/>
              </a:ext>
            </a:extLst>
          </p:cNvPr>
          <p:cNvSpPr txBox="1"/>
          <p:nvPr/>
        </p:nvSpPr>
        <p:spPr>
          <a:xfrm>
            <a:off x="467544" y="1340768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Q. </a:t>
            </a:r>
            <a:r>
              <a:rPr lang="en-GB" sz="2800" dirty="0">
                <a:solidFill>
                  <a:srgbClr val="000000"/>
                </a:solidFill>
              </a:rPr>
              <a:t>A recent onset ‘pupil sparing’ third nerve palsy should be referred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789165-12AD-2DAE-B2C7-80136A08D7A4}"/>
              </a:ext>
            </a:extLst>
          </p:cNvPr>
          <p:cNvSpPr txBox="1"/>
          <p:nvPr/>
        </p:nvSpPr>
        <p:spPr>
          <a:xfrm>
            <a:off x="452912" y="2750358"/>
            <a:ext cx="475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	Urgently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5C5951-DD4D-C430-4673-EC1B3FA1125D}"/>
              </a:ext>
            </a:extLst>
          </p:cNvPr>
          <p:cNvSpPr txBox="1"/>
          <p:nvPr/>
        </p:nvSpPr>
        <p:spPr>
          <a:xfrm>
            <a:off x="452912" y="5588271"/>
            <a:ext cx="475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	Routinely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6B2816-D248-1B9B-9B08-479AF15C9904}"/>
              </a:ext>
            </a:extLst>
          </p:cNvPr>
          <p:cNvSpPr txBox="1"/>
          <p:nvPr/>
        </p:nvSpPr>
        <p:spPr>
          <a:xfrm>
            <a:off x="442462" y="4190292"/>
            <a:ext cx="475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	For ‘soon’ attention</a:t>
            </a:r>
          </a:p>
        </p:txBody>
      </p:sp>
    </p:spTree>
    <p:extLst>
      <p:ext uri="{BB962C8B-B14F-4D97-AF65-F5344CB8AC3E}">
        <p14:creationId xmlns:p14="http://schemas.microsoft.com/office/powerpoint/2010/main" val="4056623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BAC501-225A-5DB0-4F8F-2FD044B8FC6D}"/>
              </a:ext>
            </a:extLst>
          </p:cNvPr>
          <p:cNvSpPr txBox="1"/>
          <p:nvPr/>
        </p:nvSpPr>
        <p:spPr>
          <a:xfrm>
            <a:off x="179511" y="260648"/>
            <a:ext cx="1193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MCQ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93250C-B914-EA8B-0271-907FE133476B}"/>
              </a:ext>
            </a:extLst>
          </p:cNvPr>
          <p:cNvSpPr txBox="1"/>
          <p:nvPr/>
        </p:nvSpPr>
        <p:spPr>
          <a:xfrm>
            <a:off x="467544" y="1340768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Q. Least ‘red flag’ bilateral cranial nerve palsy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789165-12AD-2DAE-B2C7-80136A08D7A4}"/>
              </a:ext>
            </a:extLst>
          </p:cNvPr>
          <p:cNvSpPr txBox="1"/>
          <p:nvPr/>
        </p:nvSpPr>
        <p:spPr>
          <a:xfrm>
            <a:off x="452912" y="2750358"/>
            <a:ext cx="475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	Third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5C5951-DD4D-C430-4673-EC1B3FA1125D}"/>
              </a:ext>
            </a:extLst>
          </p:cNvPr>
          <p:cNvSpPr txBox="1"/>
          <p:nvPr/>
        </p:nvSpPr>
        <p:spPr>
          <a:xfrm>
            <a:off x="452912" y="5588271"/>
            <a:ext cx="475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	Sixth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6B2816-D248-1B9B-9B08-479AF15C9904}"/>
              </a:ext>
            </a:extLst>
          </p:cNvPr>
          <p:cNvSpPr txBox="1"/>
          <p:nvPr/>
        </p:nvSpPr>
        <p:spPr>
          <a:xfrm>
            <a:off x="442462" y="4190292"/>
            <a:ext cx="475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	Fourth</a:t>
            </a:r>
          </a:p>
        </p:txBody>
      </p:sp>
    </p:spTree>
    <p:extLst>
      <p:ext uri="{BB962C8B-B14F-4D97-AF65-F5344CB8AC3E}">
        <p14:creationId xmlns:p14="http://schemas.microsoft.com/office/powerpoint/2010/main" val="425391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42100" y="836712"/>
            <a:ext cx="1847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endParaRPr lang="en-GB" sz="18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899592" y="744379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>
                <a:solidFill>
                  <a:schemeClr val="tx1"/>
                </a:solidFill>
              </a:rPr>
              <a:t>Refresher: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7584" y="1378348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dirty="0">
                <a:solidFill>
                  <a:schemeClr val="tx1"/>
                </a:solidFill>
              </a:rPr>
              <a:t>Interpreting Eye Movements</a:t>
            </a:r>
          </a:p>
          <a:p>
            <a:r>
              <a:rPr lang="en-GB" b="0" dirty="0">
                <a:solidFill>
                  <a:schemeClr val="tx1"/>
                </a:solidFill>
              </a:rPr>
              <a:t>Cranial nerve palsies</a:t>
            </a:r>
          </a:p>
          <a:p>
            <a:r>
              <a:rPr lang="en-GB" b="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B8F007-B927-3838-C951-5EEFB1A42B35}"/>
              </a:ext>
            </a:extLst>
          </p:cNvPr>
          <p:cNvSpPr txBox="1"/>
          <p:nvPr/>
        </p:nvSpPr>
        <p:spPr>
          <a:xfrm>
            <a:off x="899592" y="294800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>
                <a:solidFill>
                  <a:schemeClr val="tx1"/>
                </a:solidFill>
              </a:rPr>
              <a:t>Red flags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95BC66-0F44-483D-ED4F-498CC279CD02}"/>
              </a:ext>
            </a:extLst>
          </p:cNvPr>
          <p:cNvSpPr txBox="1"/>
          <p:nvPr/>
        </p:nvSpPr>
        <p:spPr>
          <a:xfrm>
            <a:off x="866191" y="3821062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>
                <a:solidFill>
                  <a:schemeClr val="tx1"/>
                </a:solidFill>
              </a:rPr>
              <a:t>What makes a good (vs poor) referral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8E26FE-F976-81F0-F15D-6D998D427AB3}"/>
              </a:ext>
            </a:extLst>
          </p:cNvPr>
          <p:cNvSpPr txBox="1"/>
          <p:nvPr/>
        </p:nvSpPr>
        <p:spPr>
          <a:xfrm>
            <a:off x="899592" y="4946684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>
                <a:solidFill>
                  <a:schemeClr val="tx1"/>
                </a:solidFill>
              </a:rPr>
              <a:t>Community Management of adult diplopia patients</a:t>
            </a:r>
          </a:p>
        </p:txBody>
      </p:sp>
    </p:spTree>
    <p:extLst>
      <p:ext uri="{BB962C8B-B14F-4D97-AF65-F5344CB8AC3E}">
        <p14:creationId xmlns:p14="http://schemas.microsoft.com/office/powerpoint/2010/main" val="298877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20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151730" y="260648"/>
            <a:ext cx="6876653" cy="46166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algn="ctr">
                <a:solidFill>
                  <a:srgbClr val="FF99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/>
              <a:t>Good referrals – info to include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BAF46D-C5F7-B151-4172-D458F03F331F}"/>
              </a:ext>
            </a:extLst>
          </p:cNvPr>
          <p:cNvSpPr txBox="1"/>
          <p:nvPr/>
        </p:nvSpPr>
        <p:spPr>
          <a:xfrm>
            <a:off x="1043608" y="980728"/>
            <a:ext cx="7380710" cy="7112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Bef>
                <a:spcPts val="2500"/>
              </a:spcBef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FFFFCC"/>
                </a:solidFill>
              </a:rPr>
              <a:t>Duration</a:t>
            </a:r>
          </a:p>
          <a:p>
            <a:pPr marL="342900" indent="-342900" algn="l">
              <a:spcBef>
                <a:spcPts val="2500"/>
              </a:spcBef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FFFFCC"/>
                </a:solidFill>
              </a:rPr>
              <a:t>Onset – sudden or gradual</a:t>
            </a:r>
          </a:p>
          <a:p>
            <a:pPr marL="342900" indent="-342900" algn="l">
              <a:spcBef>
                <a:spcPts val="2500"/>
              </a:spcBef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FFFFCC"/>
                </a:solidFill>
              </a:rPr>
              <a:t>Incidental finding or main cause of visit</a:t>
            </a:r>
          </a:p>
          <a:p>
            <a:pPr marL="342900" indent="-342900" algn="l">
              <a:spcBef>
                <a:spcPts val="2500"/>
              </a:spcBef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FFFFCC"/>
                </a:solidFill>
              </a:rPr>
              <a:t>Eye movement findings (plus differential diagnosis if you can)</a:t>
            </a:r>
          </a:p>
          <a:p>
            <a:pPr marL="342900" indent="-342900" algn="l">
              <a:spcBef>
                <a:spcPts val="2500"/>
              </a:spcBef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FFFFCC"/>
                </a:solidFill>
              </a:rPr>
              <a:t>Documenting absence of signs just as valuable as their presence </a:t>
            </a:r>
            <a:r>
              <a:rPr lang="en-GB" sz="2800" dirty="0" err="1">
                <a:solidFill>
                  <a:srgbClr val="FFFFCC"/>
                </a:solidFill>
              </a:rPr>
              <a:t>eg</a:t>
            </a:r>
            <a:r>
              <a:rPr lang="en-GB" sz="2800" dirty="0">
                <a:solidFill>
                  <a:srgbClr val="FFFFCC"/>
                </a:solidFill>
              </a:rPr>
              <a:t> </a:t>
            </a:r>
            <a:r>
              <a:rPr lang="en-GB" sz="2800" baseline="30000" dirty="0" err="1">
                <a:solidFill>
                  <a:srgbClr val="FFFFCC"/>
                </a:solidFill>
              </a:rPr>
              <a:t>o</a:t>
            </a:r>
            <a:r>
              <a:rPr lang="en-GB" sz="2800" dirty="0" err="1">
                <a:solidFill>
                  <a:srgbClr val="FFFFCC"/>
                </a:solidFill>
              </a:rPr>
              <a:t>head</a:t>
            </a:r>
            <a:r>
              <a:rPr lang="en-GB" sz="2800" dirty="0">
                <a:solidFill>
                  <a:srgbClr val="FFFFCC"/>
                </a:solidFill>
              </a:rPr>
              <a:t> posture, </a:t>
            </a:r>
            <a:r>
              <a:rPr lang="en-GB" sz="2800" baseline="30000" dirty="0" err="1">
                <a:solidFill>
                  <a:srgbClr val="FFFFCC"/>
                </a:solidFill>
              </a:rPr>
              <a:t>o</a:t>
            </a:r>
            <a:r>
              <a:rPr lang="en-GB" sz="2800" dirty="0" err="1">
                <a:solidFill>
                  <a:srgbClr val="FFFFCC"/>
                </a:solidFill>
              </a:rPr>
              <a:t>pupil</a:t>
            </a:r>
            <a:r>
              <a:rPr lang="en-GB" sz="2800" dirty="0">
                <a:solidFill>
                  <a:srgbClr val="FFFFCC"/>
                </a:solidFill>
              </a:rPr>
              <a:t> involvement, </a:t>
            </a:r>
            <a:r>
              <a:rPr lang="en-GB" sz="2800" baseline="30000" dirty="0">
                <a:solidFill>
                  <a:srgbClr val="FFFFCC"/>
                </a:solidFill>
              </a:rPr>
              <a:t>0</a:t>
            </a:r>
            <a:r>
              <a:rPr lang="en-GB" sz="2800" dirty="0">
                <a:solidFill>
                  <a:srgbClr val="FFFFCC"/>
                </a:solidFill>
              </a:rPr>
              <a:t>pain </a:t>
            </a:r>
          </a:p>
          <a:p>
            <a:pPr marL="342900" indent="-342900" algn="l">
              <a:spcBef>
                <a:spcPts val="2500"/>
              </a:spcBef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FFFFCC"/>
                </a:solidFill>
              </a:rPr>
              <a:t>Known general health risk factors (or not)</a:t>
            </a:r>
          </a:p>
          <a:p>
            <a:endParaRPr lang="en-GB" dirty="0">
              <a:solidFill>
                <a:srgbClr val="FFFFCC"/>
              </a:solidFill>
            </a:endParaRPr>
          </a:p>
          <a:p>
            <a:endParaRPr lang="en-GB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3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20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151730" y="260648"/>
            <a:ext cx="6876653" cy="46166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algn="ctr">
                <a:solidFill>
                  <a:srgbClr val="FF99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/>
              <a:t>Community Management of Diplopia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BAF46D-C5F7-B151-4172-D458F03F331F}"/>
              </a:ext>
            </a:extLst>
          </p:cNvPr>
          <p:cNvSpPr txBox="1"/>
          <p:nvPr/>
        </p:nvSpPr>
        <p:spPr>
          <a:xfrm>
            <a:off x="1043608" y="1746830"/>
            <a:ext cx="7380710" cy="4834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2500"/>
              </a:spcBef>
            </a:pPr>
            <a:r>
              <a:rPr lang="en-GB" dirty="0">
                <a:solidFill>
                  <a:srgbClr val="FFFFCC"/>
                </a:solidFill>
              </a:rPr>
              <a:t>To prism or not to prism???</a:t>
            </a:r>
          </a:p>
          <a:p>
            <a:pPr algn="l">
              <a:spcBef>
                <a:spcPts val="2500"/>
              </a:spcBef>
            </a:pPr>
            <a:r>
              <a:rPr lang="en-GB" dirty="0">
                <a:solidFill>
                  <a:srgbClr val="FFFFCC"/>
                </a:solidFill>
              </a:rPr>
              <a:t>Flag any worsening/new signs</a:t>
            </a:r>
          </a:p>
          <a:p>
            <a:pPr algn="l">
              <a:spcBef>
                <a:spcPts val="2500"/>
              </a:spcBef>
            </a:pPr>
            <a:r>
              <a:rPr lang="en-GB" dirty="0">
                <a:solidFill>
                  <a:srgbClr val="FFFFCC"/>
                </a:solidFill>
              </a:rPr>
              <a:t>Contact the Orthoptic Department directly if you need info</a:t>
            </a:r>
          </a:p>
          <a:p>
            <a:pPr algn="l">
              <a:spcBef>
                <a:spcPts val="2500"/>
              </a:spcBef>
            </a:pPr>
            <a:r>
              <a:rPr lang="en-GB" dirty="0">
                <a:solidFill>
                  <a:srgbClr val="FFFFCC"/>
                </a:solidFill>
              </a:rPr>
              <a:t>01902 695830</a:t>
            </a:r>
          </a:p>
          <a:p>
            <a:pPr algn="l">
              <a:spcBef>
                <a:spcPts val="2500"/>
              </a:spcBef>
            </a:pPr>
            <a:r>
              <a:rPr lang="en-GB" dirty="0">
                <a:solidFill>
                  <a:schemeClr val="accent2">
                    <a:lumMod val="40000"/>
                    <a:lumOff val="60000"/>
                  </a:schemeClr>
                </a:solidFill>
                <a:hlinkClick r:id="rId3"/>
              </a:rPr>
              <a:t>rwh-tr.OrthopticAppointments@nhs.net</a:t>
            </a:r>
            <a:endParaRPr lang="en-GB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l">
              <a:spcBef>
                <a:spcPts val="2500"/>
              </a:spcBef>
            </a:pPr>
            <a:endParaRPr lang="en-GB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en-GB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78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20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151730" y="219551"/>
            <a:ext cx="6876653" cy="46166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algn="ctr">
                <a:solidFill>
                  <a:srgbClr val="FF99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/>
              <a:t>Community Management of Diplopia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BAF46D-C5F7-B151-4172-D458F03F331F}"/>
              </a:ext>
            </a:extLst>
          </p:cNvPr>
          <p:cNvSpPr txBox="1"/>
          <p:nvPr/>
        </p:nvSpPr>
        <p:spPr>
          <a:xfrm>
            <a:off x="251520" y="980728"/>
            <a:ext cx="8712968" cy="6337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500"/>
              </a:spcBef>
            </a:pPr>
            <a:r>
              <a:rPr lang="en-GB" sz="3200" dirty="0">
                <a:solidFill>
                  <a:srgbClr val="FFFF00"/>
                </a:solidFill>
              </a:rPr>
              <a:t>To prism or not to prism??? - incorporation</a:t>
            </a:r>
          </a:p>
          <a:p>
            <a:pPr algn="l">
              <a:spcBef>
                <a:spcPts val="2500"/>
              </a:spcBef>
            </a:pPr>
            <a:r>
              <a:rPr lang="en-GB" dirty="0">
                <a:solidFill>
                  <a:srgbClr val="FFFFCC"/>
                </a:solidFill>
              </a:rPr>
              <a:t>Beware correcting with large amounts</a:t>
            </a:r>
          </a:p>
          <a:p>
            <a:pPr algn="l">
              <a:spcBef>
                <a:spcPts val="2500"/>
              </a:spcBef>
            </a:pPr>
            <a:r>
              <a:rPr lang="en-GB" dirty="0">
                <a:solidFill>
                  <a:srgbClr val="FFFFCC"/>
                </a:solidFill>
              </a:rPr>
              <a:t>Beware combinations of vertical &amp; horizontal</a:t>
            </a:r>
          </a:p>
          <a:p>
            <a:pPr algn="l">
              <a:spcBef>
                <a:spcPts val="2500"/>
              </a:spcBef>
            </a:pPr>
            <a:r>
              <a:rPr lang="en-GB" dirty="0">
                <a:solidFill>
                  <a:srgbClr val="FFFFCC"/>
                </a:solidFill>
              </a:rPr>
              <a:t>Beware tenuous correction of diplopia/non-tolerance of Fresnel</a:t>
            </a:r>
          </a:p>
          <a:p>
            <a:pPr algn="l">
              <a:spcBef>
                <a:spcPts val="2500"/>
              </a:spcBef>
            </a:pPr>
            <a:r>
              <a:rPr lang="en-GB" dirty="0">
                <a:solidFill>
                  <a:srgbClr val="FFFFCC"/>
                </a:solidFill>
              </a:rPr>
              <a:t>Beware torsion</a:t>
            </a:r>
          </a:p>
          <a:p>
            <a:pPr algn="l">
              <a:spcBef>
                <a:spcPts val="2500"/>
              </a:spcBef>
            </a:pPr>
            <a:r>
              <a:rPr lang="en-GB" dirty="0">
                <a:solidFill>
                  <a:srgbClr val="FFFFCC"/>
                </a:solidFill>
              </a:rPr>
              <a:t>Beware head postures</a:t>
            </a:r>
          </a:p>
          <a:p>
            <a:pPr algn="l">
              <a:spcBef>
                <a:spcPts val="2500"/>
              </a:spcBef>
            </a:pPr>
            <a:r>
              <a:rPr lang="en-GB" dirty="0">
                <a:solidFill>
                  <a:srgbClr val="FFFFCC"/>
                </a:solidFill>
              </a:rPr>
              <a:t>Beware early correction</a:t>
            </a:r>
          </a:p>
          <a:p>
            <a:pPr algn="l">
              <a:spcBef>
                <a:spcPts val="2500"/>
              </a:spcBef>
            </a:pPr>
            <a:r>
              <a:rPr lang="en-GB" dirty="0">
                <a:solidFill>
                  <a:srgbClr val="FFFFCC"/>
                </a:solidFill>
              </a:rPr>
              <a:t>Beware patient’s expectations</a:t>
            </a:r>
          </a:p>
          <a:p>
            <a:endParaRPr lang="en-GB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9352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20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151730" y="260648"/>
            <a:ext cx="6876653" cy="46166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algn="ctr">
                <a:solidFill>
                  <a:srgbClr val="FF99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/>
              <a:t>Community Management of Diplopia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BAF46D-C5F7-B151-4172-D458F03F331F}"/>
              </a:ext>
            </a:extLst>
          </p:cNvPr>
          <p:cNvSpPr txBox="1"/>
          <p:nvPr/>
        </p:nvSpPr>
        <p:spPr>
          <a:xfrm>
            <a:off x="1043608" y="1479748"/>
            <a:ext cx="7776864" cy="5252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500"/>
              </a:spcBef>
            </a:pPr>
            <a:r>
              <a:rPr lang="en-GB" sz="3200" dirty="0">
                <a:solidFill>
                  <a:srgbClr val="FFFF00"/>
                </a:solidFill>
              </a:rPr>
              <a:t>To prism or not to prism???</a:t>
            </a:r>
          </a:p>
          <a:p>
            <a:pPr algn="l">
              <a:spcBef>
                <a:spcPts val="2500"/>
              </a:spcBef>
            </a:pPr>
            <a:endParaRPr lang="en-GB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l">
              <a:spcBef>
                <a:spcPts val="2500"/>
              </a:spcBef>
            </a:pPr>
            <a:r>
              <a:rPr lang="en-GB" sz="3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Small amounts </a:t>
            </a:r>
          </a:p>
          <a:p>
            <a:pPr algn="l">
              <a:spcBef>
                <a:spcPts val="2500"/>
              </a:spcBef>
            </a:pPr>
            <a:r>
              <a:rPr lang="en-GB" sz="3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Longstanding, stable deviation/diplopia</a:t>
            </a:r>
          </a:p>
          <a:p>
            <a:pPr algn="l">
              <a:spcBef>
                <a:spcPts val="2500"/>
              </a:spcBef>
            </a:pPr>
            <a:r>
              <a:rPr lang="en-GB" sz="3200" i="1" dirty="0">
                <a:solidFill>
                  <a:schemeClr val="tx1"/>
                </a:solidFill>
              </a:rPr>
              <a:t>If you’re going to refer – generally hold off giving/changing prism</a:t>
            </a:r>
          </a:p>
          <a:p>
            <a:endParaRPr lang="en-GB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8200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BAC501-225A-5DB0-4F8F-2FD044B8FC6D}"/>
              </a:ext>
            </a:extLst>
          </p:cNvPr>
          <p:cNvSpPr txBox="1"/>
          <p:nvPr/>
        </p:nvSpPr>
        <p:spPr>
          <a:xfrm>
            <a:off x="179511" y="260648"/>
            <a:ext cx="1193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MCQ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93250C-B914-EA8B-0271-907FE133476B}"/>
              </a:ext>
            </a:extLst>
          </p:cNvPr>
          <p:cNvSpPr txBox="1"/>
          <p:nvPr/>
        </p:nvSpPr>
        <p:spPr>
          <a:xfrm>
            <a:off x="467544" y="1340768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Q. The primary reason that diplopia in a IVCNP may be tricky to join due to: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789165-12AD-2DAE-B2C7-80136A08D7A4}"/>
              </a:ext>
            </a:extLst>
          </p:cNvPr>
          <p:cNvSpPr txBox="1"/>
          <p:nvPr/>
        </p:nvSpPr>
        <p:spPr>
          <a:xfrm>
            <a:off x="452912" y="2750358"/>
            <a:ext cx="8079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	Combination of vertical &amp; horizontal components of </a:t>
            </a:r>
            <a:r>
              <a:rPr kumimoji="0" lang="en-GB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devn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5C5951-DD4D-C430-4673-EC1B3FA1125D}"/>
              </a:ext>
            </a:extLst>
          </p:cNvPr>
          <p:cNvSpPr txBox="1"/>
          <p:nvPr/>
        </p:nvSpPr>
        <p:spPr>
          <a:xfrm>
            <a:off x="452912" y="5588271"/>
            <a:ext cx="800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	It changes in different positions of gaze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6B2816-D248-1B9B-9B08-479AF15C9904}"/>
              </a:ext>
            </a:extLst>
          </p:cNvPr>
          <p:cNvSpPr txBox="1"/>
          <p:nvPr/>
        </p:nvSpPr>
        <p:spPr>
          <a:xfrm>
            <a:off x="442462" y="4190292"/>
            <a:ext cx="475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	Presence of torsion</a:t>
            </a:r>
          </a:p>
        </p:txBody>
      </p:sp>
    </p:spTree>
    <p:extLst>
      <p:ext uri="{BB962C8B-B14F-4D97-AF65-F5344CB8AC3E}">
        <p14:creationId xmlns:p14="http://schemas.microsoft.com/office/powerpoint/2010/main" val="251794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BAF46D-C5F7-B151-4172-D458F03F331F}"/>
              </a:ext>
            </a:extLst>
          </p:cNvPr>
          <p:cNvSpPr txBox="1"/>
          <p:nvPr/>
        </p:nvSpPr>
        <p:spPr>
          <a:xfrm>
            <a:off x="1043608" y="1772816"/>
            <a:ext cx="7380710" cy="327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2500"/>
              </a:spcBef>
            </a:pPr>
            <a:r>
              <a:rPr lang="en-GB" sz="2800" dirty="0">
                <a:solidFill>
                  <a:srgbClr val="FFFFCC"/>
                </a:solidFill>
              </a:rPr>
              <a:t>Contact the Orthoptic Department :</a:t>
            </a:r>
          </a:p>
          <a:p>
            <a:pPr algn="l">
              <a:spcBef>
                <a:spcPts val="2500"/>
              </a:spcBef>
            </a:pPr>
            <a:r>
              <a:rPr lang="en-GB" sz="2800" dirty="0">
                <a:solidFill>
                  <a:srgbClr val="FFFFCC"/>
                </a:solidFill>
              </a:rPr>
              <a:t>01902 695830</a:t>
            </a:r>
          </a:p>
          <a:p>
            <a:pPr algn="l">
              <a:spcBef>
                <a:spcPts val="2500"/>
              </a:spcBef>
            </a:pPr>
            <a:r>
              <a:rPr lang="en-GB" sz="2800" dirty="0">
                <a:solidFill>
                  <a:schemeClr val="accent2">
                    <a:lumMod val="40000"/>
                    <a:lumOff val="60000"/>
                  </a:schemeClr>
                </a:solidFill>
                <a:hlinkClick r:id="rId3"/>
              </a:rPr>
              <a:t>rwh-tr.OrthopticAppointments@nhs.net</a:t>
            </a:r>
            <a:endParaRPr lang="en-GB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l">
              <a:spcBef>
                <a:spcPts val="2500"/>
              </a:spcBef>
            </a:pPr>
            <a:endParaRPr lang="en-GB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en-GB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03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BAC501-225A-5DB0-4F8F-2FD044B8FC6D}"/>
              </a:ext>
            </a:extLst>
          </p:cNvPr>
          <p:cNvSpPr txBox="1"/>
          <p:nvPr/>
        </p:nvSpPr>
        <p:spPr>
          <a:xfrm>
            <a:off x="179511" y="260648"/>
            <a:ext cx="1193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MCQ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93250C-B914-EA8B-0271-907FE133476B}"/>
              </a:ext>
            </a:extLst>
          </p:cNvPr>
          <p:cNvSpPr txBox="1"/>
          <p:nvPr/>
        </p:nvSpPr>
        <p:spPr>
          <a:xfrm>
            <a:off x="467544" y="1340768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dirty="0"/>
              <a:t>Q. Most common cause of acquired sixth nerve palsy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789165-12AD-2DAE-B2C7-80136A08D7A4}"/>
              </a:ext>
            </a:extLst>
          </p:cNvPr>
          <p:cNvSpPr txBox="1"/>
          <p:nvPr/>
        </p:nvSpPr>
        <p:spPr>
          <a:xfrm>
            <a:off x="452912" y="2750358"/>
            <a:ext cx="475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dirty="0"/>
              <a:t>A	Trauma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5C5951-DD4D-C430-4673-EC1B3FA1125D}"/>
              </a:ext>
            </a:extLst>
          </p:cNvPr>
          <p:cNvSpPr txBox="1"/>
          <p:nvPr/>
        </p:nvSpPr>
        <p:spPr>
          <a:xfrm>
            <a:off x="452912" y="5588271"/>
            <a:ext cx="475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dirty="0"/>
              <a:t>C	Vascular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6B2816-D248-1B9B-9B08-479AF15C9904}"/>
              </a:ext>
            </a:extLst>
          </p:cNvPr>
          <p:cNvSpPr txBox="1"/>
          <p:nvPr/>
        </p:nvSpPr>
        <p:spPr>
          <a:xfrm>
            <a:off x="442462" y="4190292"/>
            <a:ext cx="475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dirty="0"/>
              <a:t>B	Tumour</a:t>
            </a:r>
          </a:p>
        </p:txBody>
      </p:sp>
    </p:spTree>
    <p:extLst>
      <p:ext uri="{BB962C8B-B14F-4D97-AF65-F5344CB8AC3E}">
        <p14:creationId xmlns:p14="http://schemas.microsoft.com/office/powerpoint/2010/main" val="319334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BAC501-225A-5DB0-4F8F-2FD044B8FC6D}"/>
              </a:ext>
            </a:extLst>
          </p:cNvPr>
          <p:cNvSpPr txBox="1"/>
          <p:nvPr/>
        </p:nvSpPr>
        <p:spPr>
          <a:xfrm>
            <a:off x="179511" y="260648"/>
            <a:ext cx="1193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MCQ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93250C-B914-EA8B-0271-907FE133476B}"/>
              </a:ext>
            </a:extLst>
          </p:cNvPr>
          <p:cNvSpPr txBox="1"/>
          <p:nvPr/>
        </p:nvSpPr>
        <p:spPr>
          <a:xfrm>
            <a:off x="467544" y="1340768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Q. Cranial nerve palsy most likely to be associated with unilateral hearing loss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789165-12AD-2DAE-B2C7-80136A08D7A4}"/>
              </a:ext>
            </a:extLst>
          </p:cNvPr>
          <p:cNvSpPr txBox="1"/>
          <p:nvPr/>
        </p:nvSpPr>
        <p:spPr>
          <a:xfrm>
            <a:off x="452912" y="2750358"/>
            <a:ext cx="475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	Third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5C5951-DD4D-C430-4673-EC1B3FA1125D}"/>
              </a:ext>
            </a:extLst>
          </p:cNvPr>
          <p:cNvSpPr txBox="1"/>
          <p:nvPr/>
        </p:nvSpPr>
        <p:spPr>
          <a:xfrm>
            <a:off x="452912" y="5588271"/>
            <a:ext cx="475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	Sixth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6B2816-D248-1B9B-9B08-479AF15C9904}"/>
              </a:ext>
            </a:extLst>
          </p:cNvPr>
          <p:cNvSpPr txBox="1"/>
          <p:nvPr/>
        </p:nvSpPr>
        <p:spPr>
          <a:xfrm>
            <a:off x="442462" y="4190292"/>
            <a:ext cx="475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	Fourth</a:t>
            </a:r>
          </a:p>
        </p:txBody>
      </p:sp>
    </p:spTree>
    <p:extLst>
      <p:ext uri="{BB962C8B-B14F-4D97-AF65-F5344CB8AC3E}">
        <p14:creationId xmlns:p14="http://schemas.microsoft.com/office/powerpoint/2010/main" val="8555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BAC501-225A-5DB0-4F8F-2FD044B8FC6D}"/>
              </a:ext>
            </a:extLst>
          </p:cNvPr>
          <p:cNvSpPr txBox="1"/>
          <p:nvPr/>
        </p:nvSpPr>
        <p:spPr>
          <a:xfrm>
            <a:off x="179511" y="260648"/>
            <a:ext cx="1193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MCQ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93250C-B914-EA8B-0271-907FE133476B}"/>
              </a:ext>
            </a:extLst>
          </p:cNvPr>
          <p:cNvSpPr txBox="1"/>
          <p:nvPr/>
        </p:nvSpPr>
        <p:spPr>
          <a:xfrm>
            <a:off x="467544" y="1340768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Q. Which of these is suggestive of a neurogenic defect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789165-12AD-2DAE-B2C7-80136A08D7A4}"/>
              </a:ext>
            </a:extLst>
          </p:cNvPr>
          <p:cNvSpPr txBox="1"/>
          <p:nvPr/>
        </p:nvSpPr>
        <p:spPr>
          <a:xfrm>
            <a:off x="452912" y="2750358"/>
            <a:ext cx="475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	Duction = Version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5C5951-DD4D-C430-4673-EC1B3FA1125D}"/>
              </a:ext>
            </a:extLst>
          </p:cNvPr>
          <p:cNvSpPr txBox="1"/>
          <p:nvPr/>
        </p:nvSpPr>
        <p:spPr>
          <a:xfrm>
            <a:off x="452912" y="5588271"/>
            <a:ext cx="475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	Version &gt; Duction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6B2816-D248-1B9B-9B08-479AF15C9904}"/>
              </a:ext>
            </a:extLst>
          </p:cNvPr>
          <p:cNvSpPr txBox="1"/>
          <p:nvPr/>
        </p:nvSpPr>
        <p:spPr>
          <a:xfrm>
            <a:off x="442462" y="4190292"/>
            <a:ext cx="475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	Duction &gt; Version</a:t>
            </a:r>
          </a:p>
        </p:txBody>
      </p:sp>
    </p:spTree>
    <p:extLst>
      <p:ext uri="{BB962C8B-B14F-4D97-AF65-F5344CB8AC3E}">
        <p14:creationId xmlns:p14="http://schemas.microsoft.com/office/powerpoint/2010/main" val="28661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BAC501-225A-5DB0-4F8F-2FD044B8FC6D}"/>
              </a:ext>
            </a:extLst>
          </p:cNvPr>
          <p:cNvSpPr txBox="1"/>
          <p:nvPr/>
        </p:nvSpPr>
        <p:spPr>
          <a:xfrm>
            <a:off x="179511" y="260648"/>
            <a:ext cx="1193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MCQ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93250C-B914-EA8B-0271-907FE133476B}"/>
              </a:ext>
            </a:extLst>
          </p:cNvPr>
          <p:cNvSpPr txBox="1"/>
          <p:nvPr/>
        </p:nvSpPr>
        <p:spPr>
          <a:xfrm>
            <a:off x="467544" y="1340768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Q. A sixth nerve palsy will always result in an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789165-12AD-2DAE-B2C7-80136A08D7A4}"/>
              </a:ext>
            </a:extLst>
          </p:cNvPr>
          <p:cNvSpPr txBox="1"/>
          <p:nvPr/>
        </p:nvSpPr>
        <p:spPr>
          <a:xfrm>
            <a:off x="452912" y="2750358"/>
            <a:ext cx="475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	Esotropia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5C5951-DD4D-C430-4673-EC1B3FA1125D}"/>
              </a:ext>
            </a:extLst>
          </p:cNvPr>
          <p:cNvSpPr txBox="1"/>
          <p:nvPr/>
        </p:nvSpPr>
        <p:spPr>
          <a:xfrm>
            <a:off x="452912" y="5588271"/>
            <a:ext cx="475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	Neither of above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6B2816-D248-1B9B-9B08-479AF15C9904}"/>
              </a:ext>
            </a:extLst>
          </p:cNvPr>
          <p:cNvSpPr txBox="1"/>
          <p:nvPr/>
        </p:nvSpPr>
        <p:spPr>
          <a:xfrm>
            <a:off x="442462" y="4190292"/>
            <a:ext cx="475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	Exotropia</a:t>
            </a:r>
          </a:p>
        </p:txBody>
      </p:sp>
    </p:spTree>
    <p:extLst>
      <p:ext uri="{BB962C8B-B14F-4D97-AF65-F5344CB8AC3E}">
        <p14:creationId xmlns:p14="http://schemas.microsoft.com/office/powerpoint/2010/main" val="25183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Diag 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191" y="1250862"/>
            <a:ext cx="5973762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Oval 2"/>
          <p:cNvSpPr>
            <a:spLocks noChangeArrowheads="1"/>
          </p:cNvSpPr>
          <p:nvPr/>
        </p:nvSpPr>
        <p:spPr bwMode="auto">
          <a:xfrm>
            <a:off x="5361502" y="2481968"/>
            <a:ext cx="3671888" cy="2160588"/>
          </a:xfrm>
          <a:prstGeom prst="ellipse">
            <a:avLst/>
          </a:prstGeom>
          <a:solidFill>
            <a:srgbClr val="FFFFFF"/>
          </a:solidFill>
          <a:ln w="76200">
            <a:solidFill>
              <a:srgbClr val="FF99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GB" sz="1800" i="1" dirty="0"/>
              <a:t>Ocular Movements</a:t>
            </a:r>
          </a:p>
          <a:p>
            <a:pPr>
              <a:spcBef>
                <a:spcPct val="0"/>
              </a:spcBef>
            </a:pPr>
            <a:r>
              <a:rPr lang="en-GB" sz="1800" dirty="0"/>
              <a:t>Which muscle is</a:t>
            </a:r>
          </a:p>
          <a:p>
            <a:pPr>
              <a:spcBef>
                <a:spcPct val="0"/>
              </a:spcBef>
            </a:pPr>
            <a:r>
              <a:rPr lang="en-GB" sz="1800" i="1" dirty="0"/>
              <a:t>under</a:t>
            </a:r>
            <a:r>
              <a:rPr lang="en-GB" sz="1800" dirty="0"/>
              <a:t>-functioning to</a:t>
            </a:r>
          </a:p>
          <a:p>
            <a:pPr>
              <a:spcBef>
                <a:spcPct val="0"/>
              </a:spcBef>
            </a:pPr>
            <a:r>
              <a:rPr lang="en-GB" sz="1800" dirty="0"/>
              <a:t>the greatest extent?</a:t>
            </a:r>
          </a:p>
          <a:p>
            <a:pPr>
              <a:spcBef>
                <a:spcPct val="0"/>
              </a:spcBef>
            </a:pPr>
            <a:r>
              <a:rPr lang="en-GB" sz="1800" dirty="0"/>
              <a:t>What direction of gaze is most</a:t>
            </a:r>
          </a:p>
          <a:p>
            <a:pPr>
              <a:spcBef>
                <a:spcPct val="0"/>
              </a:spcBef>
            </a:pPr>
            <a:r>
              <a:rPr lang="en-GB" sz="1800" dirty="0"/>
              <a:t>affected?</a:t>
            </a:r>
          </a:p>
        </p:txBody>
      </p:sp>
      <p:sp>
        <p:nvSpPr>
          <p:cNvPr id="7174" name="Freeform 6"/>
          <p:cNvSpPr>
            <a:spLocks/>
          </p:cNvSpPr>
          <p:nvPr/>
        </p:nvSpPr>
        <p:spPr bwMode="auto">
          <a:xfrm>
            <a:off x="1982447" y="1628800"/>
            <a:ext cx="669925" cy="360040"/>
          </a:xfrm>
          <a:custGeom>
            <a:avLst/>
            <a:gdLst>
              <a:gd name="T0" fmla="*/ 589716563 w 422"/>
              <a:gd name="T1" fmla="*/ 113406089 h 241"/>
              <a:gd name="T2" fmla="*/ 17641888 w 422"/>
              <a:gd name="T3" fmla="*/ 342740802 h 241"/>
              <a:gd name="T4" fmla="*/ 476310325 w 422"/>
              <a:gd name="T5" fmla="*/ 569554568 h 241"/>
              <a:gd name="T6" fmla="*/ 932457813 w 422"/>
              <a:gd name="T7" fmla="*/ 569554568 h 241"/>
              <a:gd name="T8" fmla="*/ 1045865638 w 422"/>
              <a:gd name="T9" fmla="*/ 342740802 h 241"/>
              <a:gd name="T10" fmla="*/ 819051575 w 422"/>
              <a:gd name="T11" fmla="*/ 113406089 h 241"/>
              <a:gd name="T12" fmla="*/ 360383138 w 422"/>
              <a:gd name="T13" fmla="*/ 0 h 2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2" h="241">
                <a:moveTo>
                  <a:pt x="234" y="45"/>
                </a:moveTo>
                <a:cubicBezTo>
                  <a:pt x="124" y="75"/>
                  <a:pt x="14" y="106"/>
                  <a:pt x="7" y="136"/>
                </a:cubicBezTo>
                <a:cubicBezTo>
                  <a:pt x="0" y="166"/>
                  <a:pt x="129" y="211"/>
                  <a:pt x="189" y="226"/>
                </a:cubicBezTo>
                <a:cubicBezTo>
                  <a:pt x="249" y="241"/>
                  <a:pt x="332" y="241"/>
                  <a:pt x="370" y="226"/>
                </a:cubicBezTo>
                <a:cubicBezTo>
                  <a:pt x="408" y="211"/>
                  <a:pt x="422" y="166"/>
                  <a:pt x="415" y="136"/>
                </a:cubicBezTo>
                <a:cubicBezTo>
                  <a:pt x="408" y="106"/>
                  <a:pt x="370" y="68"/>
                  <a:pt x="325" y="45"/>
                </a:cubicBezTo>
                <a:cubicBezTo>
                  <a:pt x="280" y="22"/>
                  <a:pt x="211" y="11"/>
                  <a:pt x="143" y="0"/>
                </a:cubicBezTo>
              </a:path>
            </a:pathLst>
          </a:custGeom>
          <a:noFill/>
          <a:ln w="76200" cap="flat" cmpd="sng">
            <a:solidFill>
              <a:srgbClr val="FF99CC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6" name="Freeform 8"/>
          <p:cNvSpPr>
            <a:spLocks/>
          </p:cNvSpPr>
          <p:nvPr/>
        </p:nvSpPr>
        <p:spPr bwMode="auto">
          <a:xfrm>
            <a:off x="4572000" y="1606253"/>
            <a:ext cx="669925" cy="382587"/>
          </a:xfrm>
          <a:custGeom>
            <a:avLst/>
            <a:gdLst>
              <a:gd name="T0" fmla="*/ 589716563 w 422"/>
              <a:gd name="T1" fmla="*/ 113406089 h 241"/>
              <a:gd name="T2" fmla="*/ 17641888 w 422"/>
              <a:gd name="T3" fmla="*/ 342740802 h 241"/>
              <a:gd name="T4" fmla="*/ 476310325 w 422"/>
              <a:gd name="T5" fmla="*/ 569554568 h 241"/>
              <a:gd name="T6" fmla="*/ 932457813 w 422"/>
              <a:gd name="T7" fmla="*/ 569554568 h 241"/>
              <a:gd name="T8" fmla="*/ 1045865638 w 422"/>
              <a:gd name="T9" fmla="*/ 342740802 h 241"/>
              <a:gd name="T10" fmla="*/ 819051575 w 422"/>
              <a:gd name="T11" fmla="*/ 113406089 h 241"/>
              <a:gd name="T12" fmla="*/ 360383138 w 422"/>
              <a:gd name="T13" fmla="*/ 0 h 2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2" h="241">
                <a:moveTo>
                  <a:pt x="234" y="45"/>
                </a:moveTo>
                <a:cubicBezTo>
                  <a:pt x="124" y="75"/>
                  <a:pt x="14" y="106"/>
                  <a:pt x="7" y="136"/>
                </a:cubicBezTo>
                <a:cubicBezTo>
                  <a:pt x="0" y="166"/>
                  <a:pt x="129" y="211"/>
                  <a:pt x="189" y="226"/>
                </a:cubicBezTo>
                <a:cubicBezTo>
                  <a:pt x="249" y="241"/>
                  <a:pt x="332" y="241"/>
                  <a:pt x="370" y="226"/>
                </a:cubicBezTo>
                <a:cubicBezTo>
                  <a:pt x="408" y="211"/>
                  <a:pt x="422" y="166"/>
                  <a:pt x="415" y="136"/>
                </a:cubicBezTo>
                <a:cubicBezTo>
                  <a:pt x="408" y="106"/>
                  <a:pt x="370" y="68"/>
                  <a:pt x="325" y="45"/>
                </a:cubicBezTo>
                <a:cubicBezTo>
                  <a:pt x="280" y="22"/>
                  <a:pt x="211" y="11"/>
                  <a:pt x="143" y="0"/>
                </a:cubicBezTo>
              </a:path>
            </a:pathLst>
          </a:custGeom>
          <a:noFill/>
          <a:ln w="76200" cap="flat" cmpd="sng">
            <a:solidFill>
              <a:srgbClr val="FF99CC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3079" name="Picture 11" descr="Restricted 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583113"/>
            <a:ext cx="4876800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AutoShape 15"/>
          <p:cNvSpPr>
            <a:spLocks noChangeArrowheads="1"/>
          </p:cNvSpPr>
          <p:nvPr/>
        </p:nvSpPr>
        <p:spPr bwMode="auto">
          <a:xfrm rot="-1200306">
            <a:off x="3649663" y="5294313"/>
            <a:ext cx="1296987" cy="431800"/>
          </a:xfrm>
          <a:prstGeom prst="homePlate">
            <a:avLst>
              <a:gd name="adj" fmla="val 75092"/>
            </a:avLst>
          </a:prstGeom>
          <a:solidFill>
            <a:srgbClr val="FFFFFF"/>
          </a:solidFill>
          <a:ln w="76200" algn="ctr">
            <a:solidFill>
              <a:srgbClr val="FF99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GB" sz="1800"/>
              <a:t>Updrift</a:t>
            </a:r>
          </a:p>
        </p:txBody>
      </p:sp>
      <p:sp>
        <p:nvSpPr>
          <p:cNvPr id="10" name="AutoShape 14"/>
          <p:cNvSpPr>
            <a:spLocks noChangeArrowheads="1"/>
          </p:cNvSpPr>
          <p:nvPr/>
        </p:nvSpPr>
        <p:spPr bwMode="auto">
          <a:xfrm rot="20630549">
            <a:off x="380955" y="5354450"/>
            <a:ext cx="1562024" cy="505376"/>
          </a:xfrm>
          <a:prstGeom prst="homePlate">
            <a:avLst>
              <a:gd name="adj" fmla="val 75092"/>
            </a:avLst>
          </a:prstGeom>
          <a:solidFill>
            <a:srgbClr val="FFFFFF"/>
          </a:solidFill>
          <a:ln w="76200" algn="ctr">
            <a:solidFill>
              <a:srgbClr val="FF99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GB" sz="1800" dirty="0"/>
              <a:t>Restriction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23D1DD-D658-E819-103B-1A0486D8B983}"/>
              </a:ext>
            </a:extLst>
          </p:cNvPr>
          <p:cNvSpPr txBox="1"/>
          <p:nvPr/>
        </p:nvSpPr>
        <p:spPr>
          <a:xfrm>
            <a:off x="2286000" y="336939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dirty="0">
                <a:solidFill>
                  <a:schemeClr val="tx1"/>
                </a:solidFill>
              </a:rPr>
              <a:t>Interpreting Eye Movements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4" grpId="0" animBg="1"/>
      <p:bldP spid="7176" grpId="0" animBg="1"/>
      <p:bldP spid="3081" grpId="0" animBg="1"/>
      <p:bldP spid="1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BAF46D-C5F7-B151-4172-D458F03F331F}"/>
              </a:ext>
            </a:extLst>
          </p:cNvPr>
          <p:cNvSpPr txBox="1"/>
          <p:nvPr/>
        </p:nvSpPr>
        <p:spPr>
          <a:xfrm>
            <a:off x="755576" y="2132856"/>
            <a:ext cx="7848872" cy="2567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2500"/>
              </a:spcBef>
            </a:pPr>
            <a:r>
              <a:rPr lang="en-GB" sz="8000">
                <a:solidFill>
                  <a:srgbClr val="FFFFCC"/>
                </a:solidFill>
              </a:rPr>
              <a:t>Questions????</a:t>
            </a:r>
            <a:endParaRPr lang="en-GB" sz="8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l">
              <a:spcBef>
                <a:spcPts val="2500"/>
              </a:spcBef>
            </a:pPr>
            <a:endParaRPr lang="en-GB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en-GB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08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42100" y="836712"/>
            <a:ext cx="1847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endParaRPr lang="en-GB" sz="18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683568" y="5013176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dirty="0">
                <a:solidFill>
                  <a:srgbClr val="FFFFCC"/>
                </a:solidFill>
              </a:rPr>
              <a:t>When a muscle contracts, its direct antagonist relaxes to an equal extent allowing smooth movement.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4077072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CC"/>
                </a:solidFill>
              </a:rPr>
              <a:t>Sherrington's law of reciprocal innervation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32988" y="744379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tx1"/>
                </a:solidFill>
              </a:rPr>
              <a:t>Hering’s</a:t>
            </a:r>
            <a:r>
              <a:rPr lang="en-GB" dirty="0">
                <a:solidFill>
                  <a:schemeClr val="tx1"/>
                </a:solidFill>
              </a:rPr>
              <a:t>  law of equal innervation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09684" y="1340768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dirty="0">
                <a:solidFill>
                  <a:schemeClr val="tx1"/>
                </a:solidFill>
              </a:rPr>
              <a:t>States that paired agonist muscles from each eye operating in the same field of gaze receive equal innervation while paired antagonist muscles receive equal inhibition.</a:t>
            </a:r>
          </a:p>
        </p:txBody>
      </p:sp>
    </p:spTree>
    <p:extLst>
      <p:ext uri="{BB962C8B-B14F-4D97-AF65-F5344CB8AC3E}">
        <p14:creationId xmlns:p14="http://schemas.microsoft.com/office/powerpoint/2010/main" val="37727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06" t="26865" r="28506" b="52985"/>
          <a:stretch>
            <a:fillRect/>
          </a:stretch>
        </p:blipFill>
        <p:spPr bwMode="auto">
          <a:xfrm>
            <a:off x="1476375" y="692150"/>
            <a:ext cx="6335713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1"/>
          <p:cNvSpPr>
            <a:spLocks noChangeArrowheads="1"/>
          </p:cNvSpPr>
          <p:nvPr/>
        </p:nvSpPr>
        <p:spPr bwMode="auto">
          <a:xfrm>
            <a:off x="2255838" y="4724400"/>
            <a:ext cx="43195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>
                <a:solidFill>
                  <a:schemeClr val="tx1"/>
                </a:solidFill>
              </a:rPr>
              <a:t>Where do we go from here? </a:t>
            </a:r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11188" y="5273675"/>
            <a:ext cx="3044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sz="1800" i="1">
                <a:solidFill>
                  <a:schemeClr val="tx1"/>
                </a:solidFill>
              </a:rPr>
              <a:t>Neurogenic? Mechanical?</a:t>
            </a:r>
            <a:endParaRPr lang="en-GB" sz="1800" i="1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62475" y="5597525"/>
            <a:ext cx="350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sz="1800" i="1">
                <a:solidFill>
                  <a:schemeClr val="tx1"/>
                </a:solidFill>
              </a:rPr>
              <a:t>Recent onset? Longstanding?</a:t>
            </a:r>
            <a:endParaRPr lang="en-GB" sz="18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06" t="26865" r="28506" b="52985"/>
          <a:stretch>
            <a:fillRect/>
          </a:stretch>
        </p:blipFill>
        <p:spPr bwMode="auto">
          <a:xfrm>
            <a:off x="1476375" y="692150"/>
            <a:ext cx="6335713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1"/>
          <p:cNvSpPr>
            <a:spLocks noChangeArrowheads="1"/>
          </p:cNvSpPr>
          <p:nvPr/>
        </p:nvSpPr>
        <p:spPr bwMode="auto">
          <a:xfrm>
            <a:off x="3552825" y="4508500"/>
            <a:ext cx="1438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sz="1800">
                <a:solidFill>
                  <a:schemeClr val="tx1"/>
                </a:solidFill>
              </a:rPr>
              <a:t>Cover Test:</a:t>
            </a:r>
            <a:endParaRPr lang="en-GB" sz="1800"/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67764" y="4917169"/>
            <a:ext cx="423705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1800" dirty="0">
                <a:solidFill>
                  <a:schemeClr val="tx1"/>
                </a:solidFill>
              </a:rPr>
              <a:t>Near &amp; </a:t>
            </a:r>
            <a:r>
              <a:rPr lang="en-GB" sz="1800" dirty="0" err="1">
                <a:solidFill>
                  <a:schemeClr val="tx1"/>
                </a:solidFill>
              </a:rPr>
              <a:t>Dist</a:t>
            </a:r>
            <a:r>
              <a:rPr lang="en-GB" sz="1800" dirty="0">
                <a:solidFill>
                  <a:schemeClr val="tx1"/>
                </a:solidFill>
              </a:rPr>
              <a:t>:</a:t>
            </a:r>
          </a:p>
          <a:p>
            <a:pPr>
              <a:spcBef>
                <a:spcPct val="0"/>
              </a:spcBef>
            </a:pPr>
            <a:r>
              <a:rPr lang="en-GB" sz="1800" dirty="0">
                <a:solidFill>
                  <a:schemeClr val="tx1"/>
                </a:solidFill>
              </a:rPr>
              <a:t>Slight </a:t>
            </a:r>
            <a:r>
              <a:rPr lang="en-GB" sz="1800" dirty="0" err="1">
                <a:solidFill>
                  <a:schemeClr val="tx1"/>
                </a:solidFill>
              </a:rPr>
              <a:t>exophoria</a:t>
            </a:r>
            <a:r>
              <a:rPr lang="en-GB" sz="1800" dirty="0">
                <a:solidFill>
                  <a:schemeClr val="tx1"/>
                </a:solidFill>
              </a:rPr>
              <a:t> with good recovery</a:t>
            </a:r>
            <a:endParaRPr lang="en-GB" sz="18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304821" y="4917169"/>
            <a:ext cx="48275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sz="1800" dirty="0">
                <a:solidFill>
                  <a:srgbClr val="FFFF00"/>
                </a:solidFill>
              </a:rPr>
              <a:t>Near: Slight </a:t>
            </a:r>
            <a:r>
              <a:rPr lang="en-GB" sz="1800" dirty="0" err="1">
                <a:solidFill>
                  <a:srgbClr val="FFFF00"/>
                </a:solidFill>
              </a:rPr>
              <a:t>exophoria</a:t>
            </a:r>
            <a:r>
              <a:rPr lang="en-GB" sz="1800" dirty="0">
                <a:solidFill>
                  <a:srgbClr val="FFFF00"/>
                </a:solidFill>
              </a:rPr>
              <a:t> with good recovery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356415" y="5563499"/>
            <a:ext cx="472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sz="1800" dirty="0" err="1">
                <a:solidFill>
                  <a:srgbClr val="FFFF00"/>
                </a:solidFill>
              </a:rPr>
              <a:t>Dist</a:t>
            </a:r>
            <a:r>
              <a:rPr lang="en-GB" sz="1800" dirty="0">
                <a:solidFill>
                  <a:srgbClr val="FFFF00"/>
                </a:solidFill>
              </a:rPr>
              <a:t>: Small </a:t>
            </a:r>
            <a:r>
              <a:rPr lang="en-GB" sz="1800" dirty="0" err="1">
                <a:solidFill>
                  <a:srgbClr val="FFFF00"/>
                </a:solidFill>
              </a:rPr>
              <a:t>esophoria</a:t>
            </a:r>
            <a:r>
              <a:rPr lang="en-GB" sz="1800" dirty="0">
                <a:solidFill>
                  <a:srgbClr val="FFFF00"/>
                </a:solidFill>
              </a:rPr>
              <a:t> with good recovery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427984" y="6215063"/>
            <a:ext cx="3825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sz="1800" dirty="0">
                <a:solidFill>
                  <a:srgbClr val="FFFF00"/>
                </a:solidFill>
              </a:rPr>
              <a:t>Far </a:t>
            </a:r>
            <a:r>
              <a:rPr lang="en-GB" sz="1800" dirty="0" err="1">
                <a:solidFill>
                  <a:srgbClr val="FFFF00"/>
                </a:solidFill>
              </a:rPr>
              <a:t>Dist</a:t>
            </a:r>
            <a:r>
              <a:rPr lang="en-GB" sz="1800" dirty="0">
                <a:solidFill>
                  <a:srgbClr val="FFFF00"/>
                </a:solidFill>
              </a:rPr>
              <a:t>: Slight LCS with diplopia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06" t="26865" r="28506" b="52985"/>
          <a:stretch>
            <a:fillRect/>
          </a:stretch>
        </p:blipFill>
        <p:spPr bwMode="auto">
          <a:xfrm>
            <a:off x="1476375" y="692150"/>
            <a:ext cx="6335713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44208" y="126876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 &gt; V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1600" y="4817829"/>
            <a:ext cx="1419158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 dirty="0"/>
              <a:t>D &gt; V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31840" y="4693231"/>
            <a:ext cx="5040560" cy="8617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 err="1"/>
              <a:t>Ductions</a:t>
            </a:r>
            <a:r>
              <a:rPr lang="en-GB" sz="2000" dirty="0"/>
              <a:t> &gt; Versions</a:t>
            </a:r>
          </a:p>
          <a:p>
            <a:r>
              <a:rPr lang="en-GB" sz="2000" i="1" dirty="0"/>
              <a:t>Suggestive of neurogenic defect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71600" y="6154270"/>
            <a:ext cx="1419158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 dirty="0"/>
              <a:t>D = V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59832" y="5877272"/>
            <a:ext cx="5040560" cy="86177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 err="1"/>
              <a:t>Ductions</a:t>
            </a:r>
            <a:r>
              <a:rPr lang="en-GB" sz="2000" dirty="0"/>
              <a:t> = Versions</a:t>
            </a:r>
          </a:p>
          <a:p>
            <a:r>
              <a:rPr lang="en-GB" sz="2000" i="1" dirty="0"/>
              <a:t>May be suggestive of mechanical defect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3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7" name="Group 27"/>
          <p:cNvGraphicFramePr>
            <a:graphicFrameLocks noGrp="1"/>
          </p:cNvGraphicFramePr>
          <p:nvPr>
            <p:ph idx="1"/>
          </p:nvPr>
        </p:nvGraphicFramePr>
        <p:xfrm>
          <a:off x="468313" y="404813"/>
          <a:ext cx="8229600" cy="2232025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32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735" name="Freeform 8"/>
          <p:cNvSpPr>
            <a:spLocks/>
          </p:cNvSpPr>
          <p:nvPr/>
        </p:nvSpPr>
        <p:spPr bwMode="auto">
          <a:xfrm>
            <a:off x="1763713" y="981075"/>
            <a:ext cx="1485900" cy="228600"/>
          </a:xfrm>
          <a:custGeom>
            <a:avLst/>
            <a:gdLst>
              <a:gd name="T0" fmla="*/ 0 w 2340"/>
              <a:gd name="T1" fmla="*/ 228600 h 360"/>
              <a:gd name="T2" fmla="*/ 800100 w 2340"/>
              <a:gd name="T3" fmla="*/ 0 h 360"/>
              <a:gd name="T4" fmla="*/ 1485900 w 2340"/>
              <a:gd name="T5" fmla="*/ 228600 h 3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40" h="360">
                <a:moveTo>
                  <a:pt x="0" y="360"/>
                </a:moveTo>
                <a:cubicBezTo>
                  <a:pt x="435" y="180"/>
                  <a:pt x="870" y="0"/>
                  <a:pt x="1260" y="0"/>
                </a:cubicBezTo>
                <a:cubicBezTo>
                  <a:pt x="1650" y="0"/>
                  <a:pt x="2160" y="300"/>
                  <a:pt x="2340" y="360"/>
                </a:cubicBezTo>
              </a:path>
            </a:pathLst>
          </a:cu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37" name="Freeform 8"/>
          <p:cNvSpPr>
            <a:spLocks/>
          </p:cNvSpPr>
          <p:nvPr/>
        </p:nvSpPr>
        <p:spPr bwMode="auto">
          <a:xfrm>
            <a:off x="5364163" y="981075"/>
            <a:ext cx="1485900" cy="228600"/>
          </a:xfrm>
          <a:custGeom>
            <a:avLst/>
            <a:gdLst>
              <a:gd name="T0" fmla="*/ 0 w 2340"/>
              <a:gd name="T1" fmla="*/ 228600 h 360"/>
              <a:gd name="T2" fmla="*/ 800100 w 2340"/>
              <a:gd name="T3" fmla="*/ 0 h 360"/>
              <a:gd name="T4" fmla="*/ 1485900 w 2340"/>
              <a:gd name="T5" fmla="*/ 228600 h 3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40" h="360">
                <a:moveTo>
                  <a:pt x="0" y="360"/>
                </a:moveTo>
                <a:cubicBezTo>
                  <a:pt x="435" y="180"/>
                  <a:pt x="870" y="0"/>
                  <a:pt x="1260" y="0"/>
                </a:cubicBezTo>
                <a:cubicBezTo>
                  <a:pt x="1650" y="0"/>
                  <a:pt x="2160" y="300"/>
                  <a:pt x="2340" y="360"/>
                </a:cubicBezTo>
              </a:path>
            </a:pathLst>
          </a:cu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39" name="Freeform 6"/>
          <p:cNvSpPr>
            <a:spLocks/>
          </p:cNvSpPr>
          <p:nvPr/>
        </p:nvSpPr>
        <p:spPr bwMode="auto">
          <a:xfrm rot="10800000">
            <a:off x="1763713" y="1773238"/>
            <a:ext cx="1485900" cy="228600"/>
          </a:xfrm>
          <a:custGeom>
            <a:avLst/>
            <a:gdLst>
              <a:gd name="T0" fmla="*/ 0 w 2340"/>
              <a:gd name="T1" fmla="*/ 228600 h 360"/>
              <a:gd name="T2" fmla="*/ 800100 w 2340"/>
              <a:gd name="T3" fmla="*/ 0 h 360"/>
              <a:gd name="T4" fmla="*/ 1485900 w 2340"/>
              <a:gd name="T5" fmla="*/ 228600 h 3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40" h="360">
                <a:moveTo>
                  <a:pt x="0" y="360"/>
                </a:moveTo>
                <a:cubicBezTo>
                  <a:pt x="435" y="180"/>
                  <a:pt x="870" y="0"/>
                  <a:pt x="1260" y="0"/>
                </a:cubicBezTo>
                <a:cubicBezTo>
                  <a:pt x="1650" y="0"/>
                  <a:pt x="2160" y="300"/>
                  <a:pt x="2340" y="360"/>
                </a:cubicBezTo>
              </a:path>
            </a:pathLst>
          </a:cu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40" name="Freeform 6"/>
          <p:cNvSpPr>
            <a:spLocks/>
          </p:cNvSpPr>
          <p:nvPr/>
        </p:nvSpPr>
        <p:spPr bwMode="auto">
          <a:xfrm rot="10800000">
            <a:off x="5364163" y="1844675"/>
            <a:ext cx="1485900" cy="228600"/>
          </a:xfrm>
          <a:custGeom>
            <a:avLst/>
            <a:gdLst>
              <a:gd name="T0" fmla="*/ 0 w 2340"/>
              <a:gd name="T1" fmla="*/ 228600 h 360"/>
              <a:gd name="T2" fmla="*/ 800100 w 2340"/>
              <a:gd name="T3" fmla="*/ 0 h 360"/>
              <a:gd name="T4" fmla="*/ 1485900 w 2340"/>
              <a:gd name="T5" fmla="*/ 228600 h 3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40" h="360">
                <a:moveTo>
                  <a:pt x="0" y="360"/>
                </a:moveTo>
                <a:cubicBezTo>
                  <a:pt x="435" y="180"/>
                  <a:pt x="870" y="0"/>
                  <a:pt x="1260" y="0"/>
                </a:cubicBezTo>
                <a:cubicBezTo>
                  <a:pt x="1650" y="0"/>
                  <a:pt x="2160" y="300"/>
                  <a:pt x="2340" y="360"/>
                </a:cubicBezTo>
              </a:path>
            </a:pathLst>
          </a:cu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3203574" y="1844675"/>
            <a:ext cx="936625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rgbClr val="FF99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sz="1800" dirty="0"/>
              <a:t>-2 </a:t>
            </a:r>
            <a:r>
              <a:rPr lang="en-GB" sz="1800" dirty="0">
                <a:solidFill>
                  <a:srgbClr val="E5721B"/>
                </a:solidFill>
              </a:rPr>
              <a:t>****</a:t>
            </a:r>
          </a:p>
          <a:p>
            <a:endParaRPr lang="en-GB" sz="1800" dirty="0"/>
          </a:p>
        </p:txBody>
      </p: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3203575" y="878574"/>
            <a:ext cx="79236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rgbClr val="FF99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sz="1800" dirty="0"/>
              <a:t>+2 </a:t>
            </a:r>
            <a:r>
              <a:rPr lang="en-GB" sz="1800" dirty="0">
                <a:solidFill>
                  <a:srgbClr val="7030A0"/>
                </a:solidFill>
              </a:rPr>
              <a:t>**</a:t>
            </a:r>
          </a:p>
          <a:p>
            <a:endParaRPr lang="en-GB" sz="1800" dirty="0"/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6804025" y="1916113"/>
            <a:ext cx="936327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rgbClr val="FF99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sz="1800" dirty="0"/>
              <a:t>+2 </a:t>
            </a:r>
            <a:r>
              <a:rPr lang="en-GB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***</a:t>
            </a:r>
          </a:p>
          <a:p>
            <a:endParaRPr lang="en-GB" sz="1800" dirty="0"/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6804024" y="765175"/>
            <a:ext cx="72030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rgbClr val="FF99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sz="1800" dirty="0"/>
              <a:t>-2 </a:t>
            </a:r>
            <a:r>
              <a:rPr lang="en-GB" sz="1800" dirty="0">
                <a:solidFill>
                  <a:srgbClr val="2970FF"/>
                </a:solidFill>
              </a:rPr>
              <a:t>*</a:t>
            </a:r>
          </a:p>
          <a:p>
            <a:endParaRPr lang="en-GB" sz="1800" dirty="0"/>
          </a:p>
        </p:txBody>
      </p:sp>
      <p:sp>
        <p:nvSpPr>
          <p:cNvPr id="30748" name="Text Box 3"/>
          <p:cNvSpPr txBox="1">
            <a:spLocks noChangeArrowheads="1"/>
          </p:cNvSpPr>
          <p:nvPr/>
        </p:nvSpPr>
        <p:spPr bwMode="auto">
          <a:xfrm>
            <a:off x="1475656" y="3173413"/>
            <a:ext cx="7343775" cy="35020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algn="ctr">
                <a:solidFill>
                  <a:srgbClr val="FF99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ct val="100000"/>
              </a:spcAft>
            </a:pPr>
            <a:r>
              <a:rPr lang="en-GB" dirty="0"/>
              <a:t>Muscle </a:t>
            </a:r>
            <a:r>
              <a:rPr lang="en-GB" dirty="0" err="1"/>
              <a:t>Sequelae</a:t>
            </a:r>
            <a:endParaRPr lang="en-GB" dirty="0"/>
          </a:p>
          <a:p>
            <a:pPr lvl="1" algn="l" eaLnBrk="1" hangingPunct="1">
              <a:spcAft>
                <a:spcPct val="100000"/>
              </a:spcAft>
            </a:pPr>
            <a:r>
              <a:rPr lang="en-GB" sz="2200" i="1" dirty="0"/>
              <a:t>Primary under-action </a:t>
            </a:r>
          </a:p>
          <a:p>
            <a:pPr lvl="1" algn="l" eaLnBrk="1" hangingPunct="1">
              <a:spcAft>
                <a:spcPct val="100000"/>
              </a:spcAft>
            </a:pPr>
            <a:r>
              <a:rPr lang="en-GB" sz="2200" i="1" dirty="0"/>
              <a:t>Over-action of the contralateral synergist</a:t>
            </a:r>
          </a:p>
          <a:p>
            <a:pPr lvl="1" algn="l" eaLnBrk="1" hangingPunct="1"/>
            <a:r>
              <a:rPr lang="en-GB" sz="2200" i="1" dirty="0"/>
              <a:t>Contracture of the </a:t>
            </a:r>
            <a:r>
              <a:rPr lang="en-GB" sz="2200" i="1" dirty="0" err="1"/>
              <a:t>ipsilateral</a:t>
            </a:r>
            <a:r>
              <a:rPr lang="en-GB" sz="2200" i="1" dirty="0"/>
              <a:t> antagonist</a:t>
            </a:r>
          </a:p>
          <a:p>
            <a:pPr lvl="1" algn="l" eaLnBrk="1" hangingPunct="1"/>
            <a:endParaRPr lang="en-GB" sz="2200" i="1" dirty="0"/>
          </a:p>
          <a:p>
            <a:pPr lvl="1" algn="l" eaLnBrk="1" hangingPunct="1"/>
            <a:r>
              <a:rPr lang="en-GB" sz="2200" i="1" dirty="0"/>
              <a:t>Secondary inhibition of the contralateral antagonist</a:t>
            </a:r>
            <a:endParaRPr lang="en-GB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4140200" y="6308725"/>
            <a:ext cx="18719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800" dirty="0">
                <a:solidFill>
                  <a:srgbClr val="E5721B"/>
                </a:solidFill>
              </a:rPr>
              <a:t>Right  SO  ****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96194" y="5349375"/>
            <a:ext cx="13232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Left IR ***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24328" y="4693621"/>
            <a:ext cx="14401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800" dirty="0">
                <a:solidFill>
                  <a:srgbClr val="7030A0"/>
                </a:solidFill>
              </a:rPr>
              <a:t>Right IO **</a:t>
            </a:r>
          </a:p>
        </p:txBody>
      </p:sp>
      <p:sp>
        <p:nvSpPr>
          <p:cNvPr id="2" name="TextBox 6"/>
          <p:cNvSpPr txBox="1"/>
          <p:nvPr/>
        </p:nvSpPr>
        <p:spPr>
          <a:xfrm>
            <a:off x="5003800" y="4005263"/>
            <a:ext cx="1296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800" dirty="0">
                <a:solidFill>
                  <a:srgbClr val="2970FF"/>
                </a:solidFill>
              </a:rPr>
              <a:t>Left SR *</a:t>
            </a:r>
          </a:p>
        </p:txBody>
      </p:sp>
      <p:sp>
        <p:nvSpPr>
          <p:cNvPr id="4" name="TextBox 3"/>
          <p:cNvSpPr txBox="1"/>
          <p:nvPr/>
        </p:nvSpPr>
        <p:spPr>
          <a:xfrm rot="20324784">
            <a:off x="534490" y="4707701"/>
            <a:ext cx="1454629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1600" dirty="0" err="1">
                <a:solidFill>
                  <a:schemeClr val="accent6">
                    <a:lumMod val="75000"/>
                  </a:schemeClr>
                </a:solidFill>
              </a:rPr>
              <a:t>Hering’s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</a:rPr>
              <a:t> Law</a:t>
            </a:r>
          </a:p>
        </p:txBody>
      </p:sp>
      <p:sp>
        <p:nvSpPr>
          <p:cNvPr id="24" name="TextBox 23"/>
          <p:cNvSpPr txBox="1"/>
          <p:nvPr/>
        </p:nvSpPr>
        <p:spPr>
          <a:xfrm rot="20324784">
            <a:off x="45059" y="5954559"/>
            <a:ext cx="1967590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accent6">
                    <a:lumMod val="75000"/>
                  </a:schemeClr>
                </a:solidFill>
              </a:rPr>
              <a:t>Sherrington’s Law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 descr="Left SR palsy longstan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1246188"/>
            <a:ext cx="8497887" cy="436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2484438" y="6021388"/>
            <a:ext cx="4032250" cy="64135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algn="ctr">
                <a:solidFill>
                  <a:srgbClr val="FF99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/>
              <a:t>Left Superior Rectus palsy (longstanding)</a:t>
            </a: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468313" y="2276475"/>
            <a:ext cx="1008062" cy="504825"/>
          </a:xfrm>
          <a:prstGeom prst="homePlate">
            <a:avLst>
              <a:gd name="adj" fmla="val 49921"/>
            </a:avLst>
          </a:prstGeom>
          <a:solidFill>
            <a:srgbClr val="FFFFFF"/>
          </a:solidFill>
          <a:ln w="76200" algn="ctr">
            <a:solidFill>
              <a:srgbClr val="FF99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GB" sz="1600"/>
              <a:t>u/a LSR</a:t>
            </a: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4787900" y="1989138"/>
            <a:ext cx="1008063" cy="504825"/>
          </a:xfrm>
          <a:prstGeom prst="homePlate">
            <a:avLst>
              <a:gd name="adj" fmla="val 49921"/>
            </a:avLst>
          </a:prstGeom>
          <a:solidFill>
            <a:srgbClr val="FFFFFF"/>
          </a:solidFill>
          <a:ln w="76200" algn="ctr">
            <a:solidFill>
              <a:srgbClr val="FF99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GB" sz="1600"/>
              <a:t>o/a RIO</a:t>
            </a:r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684213" y="4652963"/>
            <a:ext cx="1008062" cy="504825"/>
          </a:xfrm>
          <a:prstGeom prst="homePlate">
            <a:avLst>
              <a:gd name="adj" fmla="val 49921"/>
            </a:avLst>
          </a:prstGeom>
          <a:solidFill>
            <a:srgbClr val="FFFFFF"/>
          </a:solidFill>
          <a:ln w="76200" algn="ctr">
            <a:solidFill>
              <a:srgbClr val="FF99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GB" sz="1600"/>
              <a:t>o/a LIR</a:t>
            </a:r>
          </a:p>
        </p:txBody>
      </p:sp>
      <p:sp>
        <p:nvSpPr>
          <p:cNvPr id="31751" name="AutoShape 7"/>
          <p:cNvSpPr>
            <a:spLocks noChangeArrowheads="1"/>
          </p:cNvSpPr>
          <p:nvPr/>
        </p:nvSpPr>
        <p:spPr bwMode="auto">
          <a:xfrm>
            <a:off x="4500563" y="4292600"/>
            <a:ext cx="1008062" cy="504825"/>
          </a:xfrm>
          <a:prstGeom prst="homePlate">
            <a:avLst>
              <a:gd name="adj" fmla="val 49921"/>
            </a:avLst>
          </a:prstGeom>
          <a:solidFill>
            <a:srgbClr val="FFFFFF"/>
          </a:solidFill>
          <a:ln w="76200" algn="ctr">
            <a:solidFill>
              <a:srgbClr val="FF99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GB" sz="1600"/>
              <a:t>u/a RSO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/>
      <p:bldP spid="31748" grpId="0" animBg="1"/>
      <p:bldP spid="31749" grpId="0" animBg="1"/>
      <p:bldP spid="31750" grpId="0" animBg="1"/>
      <p:bldP spid="3175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76200" cap="flat" cmpd="sng">
          <a:solidFill>
            <a:srgbClr val="FF99CC"/>
          </a:solidFill>
          <a:prstDash val="solid"/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76200" cap="flat" cmpd="sng" algn="ctr">
          <a:solidFill>
            <a:srgbClr val="FF99CC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757</TotalTime>
  <Words>1357</Words>
  <Application>Microsoft Macintosh PowerPoint</Application>
  <PresentationFormat>On-screen Show (4:3)</PresentationFormat>
  <Paragraphs>224</Paragraphs>
  <Slides>30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Shelagh Baynham</dc:creator>
  <cp:lastModifiedBy>LEER, Ajay (THE ROYAL WOLVERHAMPTON NHS TRUST)</cp:lastModifiedBy>
  <cp:revision>169</cp:revision>
  <dcterms:created xsi:type="dcterms:W3CDTF">2010-12-04T11:47:14Z</dcterms:created>
  <dcterms:modified xsi:type="dcterms:W3CDTF">2022-07-15T21:31:23Z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000800bc0b0000000000010243510207c74006b004c800</vt:lpwstr>
  </property>
</Properties>
</file>