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3" r:id="rId5"/>
    <p:sldId id="274" r:id="rId6"/>
    <p:sldId id="278" r:id="rId7"/>
    <p:sldId id="275" r:id="rId8"/>
    <p:sldId id="279" r:id="rId9"/>
    <p:sldId id="280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3" d="100"/>
          <a:sy n="83" d="100"/>
        </p:scale>
        <p:origin x="-73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3417E5-516C-1519-0EDB-4AA5407B6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357A8F4-029D-8F1A-19EC-92A79CFD4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928B6B-3CE5-F8B4-ED5A-FD455014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A19156-C616-8C49-FEA9-84B62E3B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2A7F89-8EF2-E253-3F4D-041769CE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97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A2D84D-29B1-B37A-309F-0DCE8877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4DE8A7F-3464-DCE5-24BB-0816ACA14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954268-28D4-0032-295F-47C25EE0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365842-F847-01C0-288A-C4D42F731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EA69BAA-C7C1-BD8B-1E9D-020A4CDD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636D9E7-235B-6273-3AFE-E8646C44B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9B85181-C692-E5BF-D600-2CEB5D252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F43463-830C-2F87-D83B-23EB6E01A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DC4E78-47C1-BB68-20E9-1B0C0C05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7D9360-984D-D16F-5088-C1F497E8B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57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4AD981-1BED-7161-A5A9-75F0554C6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243ECC-04B3-0CFB-E37A-AF9450B59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A789DF5-180B-3DD5-2032-A190B00F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2716E1-C16F-C085-B2CE-5433B0719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527469-058A-DC57-7A8B-0B02B21B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63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EBDDE3-55A3-71AE-80AA-DBDC195A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23E255-FBA1-97EE-0C8B-37ED7DA35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4EF392-CB1A-B214-CA1A-425058AF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73607C-E5A2-95E7-4A9C-4585A248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E2A721-6DB7-8A88-79E8-55693570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50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7EE4E6-ABDB-DB2F-CCF8-46A96435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53FDBA-58D9-73E2-CC92-1B4B4CD7D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86C3693-B65B-72BB-4123-027E08A42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1017D0F-79F1-B805-BDBC-17A4DF9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55493E0-6FFB-B307-0963-E75F97A6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037CB32-98E3-12A0-D029-2C8E6F39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6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F32871-6E19-8200-F55F-FDF957093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4EF5FF4-C827-ACFB-62DF-9D1EBAA64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07867BC-279C-0EB7-161E-6D0C96E02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BE7AE08-294B-1A4D-78D2-208AF1E9F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AE74B86-ED20-BF91-B383-7DF783804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0050EDB-C2E0-C3D7-372F-0F4E51395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370400E-1649-CCDF-64A5-141BD00CB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3D01D7B-1681-62F3-F1A7-BAE09225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9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C51127-4C31-1FB5-CD7E-C9D06F26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7DBBCB3-DE7C-A9C4-5A37-09AAF131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A9686D8-20D5-4769-CA84-ED996E2AF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E46ACD2-B05A-D311-B0C0-181D2B59A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46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01CAFA0-6328-C31B-2B01-07C0A70C0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9136CC7-C3DC-5D87-C31E-49E6FA0E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9F2505-69FE-4FF1-79A7-87D5F591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74137F-6998-FBC4-F3C0-880942C7E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601081-8052-B578-912F-C546E06D6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C63ED9-1806-78F2-3A08-349D31B18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B6C659-D52A-04BB-DF3A-A4737D7C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6745495-D775-24A0-D48C-2DC0C23BB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E7192DD-DD06-E1BF-511D-5C47E551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73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CC197D-C279-E9EB-F31B-5190B540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149EF56-A973-B519-79FC-83EB8CE4A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D7BAE50-B625-406C-93DA-1739E6495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B175F57-1ABB-F334-A67F-C48FED15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FEB9C5-AA48-0788-FA56-7392F8DD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A4DB9E1-8D35-27C1-1633-2BE27B4C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94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C88A0DA-49E4-6631-C75C-97F549F1F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1BBA68C-AF88-17F3-AD38-310B0CBF3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65DCA6-748A-271D-7A7D-4CF15A59B9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C95F-C2F4-4301-BC9F-5F90F45E76D9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379A27-9ED8-6D56-A276-56CC00DAC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4055F7-3F44-DEE8-24A5-042E34AAD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5A93E-D9E6-4101-8F0A-1238E447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67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="" xmlns:a16="http://schemas.microsoft.com/office/drawing/2014/main" id="{0671A8AE-40A1-4631-A6B8-581AFF0654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A259376C-C658-FBFD-AC27-C731F10762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833" r="2306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AB58EF07-17C2-48CF-ABB0-EEF1F17CB8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F6B4B9A5-55B5-B270-76B0-8218CD16B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10932141" cy="705037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4800" dirty="0">
                <a:solidFill>
                  <a:schemeClr val="bg1"/>
                </a:solidFill>
              </a:rPr>
              <a:t>EYE CASUALTY REFERRALS</a:t>
            </a:r>
            <a:br>
              <a:rPr lang="en-GB" sz="4800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SERVICE GOES LIVE ON THE 22</a:t>
            </a:r>
            <a:r>
              <a:rPr lang="en-GB" sz="4800" b="1" baseline="30000" dirty="0">
                <a:solidFill>
                  <a:schemeClr val="bg1"/>
                </a:solidFill>
              </a:rPr>
              <a:t>TH</a:t>
            </a:r>
            <a:r>
              <a:rPr lang="en-GB" sz="4800" b="1" dirty="0">
                <a:solidFill>
                  <a:schemeClr val="bg1"/>
                </a:solidFill>
              </a:rPr>
              <a:t> JANUARY 2025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90250A21-2250-3D7C-C53D-E86A5D29A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3616445"/>
            <a:ext cx="7592593" cy="1909712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OPTICAL PRACTICE INFORMATION PACK</a:t>
            </a:r>
          </a:p>
          <a:p>
            <a:r>
              <a:rPr lang="en-GB" sz="3200" b="1" dirty="0">
                <a:solidFill>
                  <a:schemeClr val="bg1"/>
                </a:solidFill>
              </a:rPr>
              <a:t>PART ONE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6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alibri Light" panose="020F0302020204030204"/>
              </a:rPr>
              <a:t>OPTICAL PRACTICE PATIENT COMMUNICATION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312436" y="1575953"/>
            <a:ext cx="5531771" cy="511028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="" xmlns:a16="http://schemas.microsoft.com/office/drawing/2014/main" id="{AF51BF1A-776B-A386-F8E7-03F11024F9F2}"/>
              </a:ext>
            </a:extLst>
          </p:cNvPr>
          <p:cNvSpPr txBox="1">
            <a:spLocks/>
          </p:cNvSpPr>
          <p:nvPr/>
        </p:nvSpPr>
        <p:spPr>
          <a:xfrm>
            <a:off x="6347794" y="1595319"/>
            <a:ext cx="5648739" cy="511028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B14CAD3-1759-949B-788E-BC4540932C8E}"/>
              </a:ext>
            </a:extLst>
          </p:cNvPr>
          <p:cNvSpPr txBox="1"/>
          <p:nvPr/>
        </p:nvSpPr>
        <p:spPr>
          <a:xfrm>
            <a:off x="304800" y="1771688"/>
            <a:ext cx="11574764" cy="4867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suggested guidance on information to give patients: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making an Eye Casualty Referral the following narrative can be used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Having reviewed your eye sight it is my recommendation to refer you to Eye Casualty. I will do this today electronically. Please ensure that the contact details provide are correct and the most appropriate telephone / mobile number for contact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Ophthalmic Emergency (Same day)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Eye Casualty will review your referral and will contact you directly by close of play today to arrange an appointment. Please ensure you are available to attend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Suspected Emergency Condition (24hrs):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Eye Casualty will review your referral and will contact you directly within the next 24/48 hours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Ophthalmic Emergency (7 days):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Eye Casualty will review your referral and will contact you directly within the next 7 days</a:t>
            </a:r>
          </a:p>
        </p:txBody>
      </p:sp>
    </p:spTree>
    <p:extLst>
      <p:ext uri="{BB962C8B-B14F-4D97-AF65-F5344CB8AC3E}">
        <p14:creationId xmlns:p14="http://schemas.microsoft.com/office/powerpoint/2010/main" val="325711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="" xmlns:a16="http://schemas.microsoft.com/office/drawing/2014/main" id="{2C61293E-6EBE-43EF-A52C-9BEBFD7679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18BE16-554A-F257-5DB4-2FFE263DF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pPr algn="ctr"/>
            <a:r>
              <a:rPr lang="en-GB" sz="2600" b="1" dirty="0"/>
              <a:t>EYE CASUALTY PILOT – REFERRALS FROM OPTICAL PRACTICES ONLY</a:t>
            </a:r>
            <a:br>
              <a:rPr lang="en-GB" sz="2600" b="1" dirty="0"/>
            </a:br>
            <a:endParaRPr lang="en-GB" sz="1400" b="1" dirty="0">
              <a:solidFill>
                <a:srgbClr val="FF0000"/>
              </a:solidFill>
            </a:endParaRPr>
          </a:p>
        </p:txBody>
      </p:sp>
      <p:pic>
        <p:nvPicPr>
          <p:cNvPr id="25" name="Picture 24" descr="A close up of a chart&#10;&#10;Description automatically generated">
            <a:extLst>
              <a:ext uri="{FF2B5EF4-FFF2-40B4-BE49-F238E27FC236}">
                <a16:creationId xmlns="" xmlns:a16="http://schemas.microsoft.com/office/drawing/2014/main" id="{B6481558-C54E-9F06-FD20-F298336D24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852" r="14948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1" name="sketchy line">
            <a:extLst>
              <a:ext uri="{FF2B5EF4-FFF2-40B4-BE49-F238E27FC236}">
                <a16:creationId xmlns="" xmlns:a16="http://schemas.microsoft.com/office/drawing/2014/main" id="{21540236-BFD5-4A9D-8840-4703E7F768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55D466-4DFC-5344-2DD5-DD6892CCB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8221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GB" sz="1700" b="1" dirty="0"/>
          </a:p>
          <a:p>
            <a:pPr marL="0" indent="0" algn="ctr">
              <a:buNone/>
            </a:pPr>
            <a:r>
              <a:rPr lang="en-GB" sz="1700" b="1" dirty="0"/>
              <a:t>To Test an Electronic Eye Casualty Pathway – starting January 2025 final date to be confirmed</a:t>
            </a:r>
          </a:p>
          <a:p>
            <a:r>
              <a:rPr lang="en-GB" sz="1700" dirty="0"/>
              <a:t>The Eye Casualty Referral Form: Will be added to the suite of </a:t>
            </a:r>
            <a:r>
              <a:rPr lang="en-GB" sz="1700" dirty="0" err="1"/>
              <a:t>Cinapsis</a:t>
            </a:r>
            <a:r>
              <a:rPr lang="en-GB" sz="1700" dirty="0"/>
              <a:t> referral templates prior to going live</a:t>
            </a:r>
          </a:p>
          <a:p>
            <a:r>
              <a:rPr lang="en-GB" sz="1700" dirty="0"/>
              <a:t>Optical Practices to electronically refer to Eye Casualty using the Eye Casualty Referral Template (only) – 3 clinical priorities using </a:t>
            </a:r>
            <a:r>
              <a:rPr lang="en-GB" sz="1700" dirty="0" err="1"/>
              <a:t>Cinapsis</a:t>
            </a:r>
            <a:r>
              <a:rPr lang="en-GB" sz="1700" dirty="0"/>
              <a:t>: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1700" b="1" dirty="0"/>
              <a:t>True Ophthalmic Emergency </a:t>
            </a:r>
            <a:r>
              <a:rPr lang="en-GB" sz="1700" dirty="0"/>
              <a:t>– to be seen same day</a:t>
            </a:r>
          </a:p>
          <a:p>
            <a:pPr lvl="1"/>
            <a:r>
              <a:rPr lang="en-GB" sz="1700" b="1" dirty="0"/>
              <a:t>Suspected Emergency Conditions </a:t>
            </a:r>
            <a:r>
              <a:rPr lang="en-GB" sz="1700" dirty="0"/>
              <a:t>– to be seen within 24hrs</a:t>
            </a:r>
          </a:p>
          <a:p>
            <a:pPr lvl="1"/>
            <a:r>
              <a:rPr lang="en-GB" sz="1700" b="1" dirty="0"/>
              <a:t>Ophthalmic Emergency</a:t>
            </a:r>
            <a:r>
              <a:rPr lang="en-GB" sz="1700" dirty="0"/>
              <a:t> – to be seen within 7 days</a:t>
            </a:r>
          </a:p>
          <a:p>
            <a:pPr lvl="1"/>
            <a:endParaRPr lang="en-GB" sz="1200" dirty="0"/>
          </a:p>
          <a:p>
            <a:r>
              <a:rPr lang="en-GB" sz="1700" dirty="0"/>
              <a:t>Eye Casualty Team will accept and process the referral – Eye Casualty clinicians will clinically prioritise referrals.</a:t>
            </a:r>
          </a:p>
          <a:p>
            <a:endParaRPr lang="en-GB" sz="1700" dirty="0"/>
          </a:p>
          <a:p>
            <a:pPr lvl="1"/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93531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List of True Ophthalmic Emergencies – to be </a:t>
            </a:r>
            <a: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seen same day</a:t>
            </a:r>
            <a:b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437322" y="1575953"/>
            <a:ext cx="5531771" cy="493301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Angle closure: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red and painful with raised IOP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third nerve palsy: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record if  there is pupil involvement or pain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 retinal artery occlusion: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within 12 hours of onset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 retinal vein occlusion: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with pain or raised IOP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Chemical eye injury: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recent only – irrigate copiously before sending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Corneal graft rejection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Endophthalmitis: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following Cataract or intraocular surgery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Giant cell arteritis / temporal arteritis with visual disturbance only (e.g. Blurred vision):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if no visual disturbance, please refer to general A&amp;E at a local hospital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Hypopyon: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pus in anterior chamber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Iris prolapse: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cover with an eye shield if available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Orbital cellulitis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BDECD662-7C5A-1657-6201-16B42FB06C67}"/>
              </a:ext>
            </a:extLst>
          </p:cNvPr>
          <p:cNvSpPr txBox="1">
            <a:spLocks/>
          </p:cNvSpPr>
          <p:nvPr/>
        </p:nvSpPr>
        <p:spPr>
          <a:xfrm>
            <a:off x="6096000" y="1575954"/>
            <a:ext cx="5658678" cy="49330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Painful eye: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 known cause with nausea/vomiting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Painful eye in postoperative intraocular surgery: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&lt;2 months post-op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Proliferative diabetic retinopathy with severe pain or raised IOP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Raised IOP: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&gt;35mmHg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Retinal detachment: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(i.e. recent symptoms), fovea (macula) attached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Scleritis – necrotising acute anterior or  posterior: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pain causing patient to wake up from sleep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Sudden unexplained severe vision loss: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within 12 hours of onset, record if associated with pain or without (painless)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Trauma – corneal laceration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Trauma – intraocular foreign body: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excluding superficial corneal foreign body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Trauma – globe perforation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14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List of Suspected Emergency Conditions </a:t>
            </a:r>
            <a:r>
              <a:rPr lang="en-GB" sz="1600" dirty="0">
                <a:solidFill>
                  <a:schemeClr val="bg1"/>
                </a:solidFill>
              </a:rPr>
              <a:t>– to be seen within 24 hours</a:t>
            </a:r>
            <a: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437322" y="1586991"/>
            <a:ext cx="5531771" cy="49219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Arc eye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Blunt trauma / commotion retinae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 retinal artery occlusion: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 hours &amp; over from onset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Contact lens related problem: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e.g. corneal ulcer, infected keratitis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Corneal abrasion (severe)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Corneal or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subtarsal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foreign body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Corneal ulcer/melt or painful corneal opacity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Dacryocystitis (acute)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Diplopia / squint / ptosis / nerve palsy: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onset within 4 weeks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 swelling /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papilloedema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with symptoms: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e.g. headache &amp; vision loss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Floaters / Flashes: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&lt;48hrs from onset with positive Shafer’s sign / tobacco dust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BDECD662-7C5A-1657-6201-16B42FB06C67}"/>
              </a:ext>
            </a:extLst>
          </p:cNvPr>
          <p:cNvSpPr txBox="1">
            <a:spLocks/>
          </p:cNvSpPr>
          <p:nvPr/>
        </p:nvSpPr>
        <p:spPr>
          <a:xfrm>
            <a:off x="6096000" y="1586991"/>
            <a:ext cx="5658678" cy="43638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Horners syndrome: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with pain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Hyphaema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Lid laceration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ptic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neuritis: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new presentation only, known cases refer in 7 days</a:t>
            </a: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Orbital fracture if blurred vision or double vision: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no visual disturbance, please refer to general A&amp;E at a local hospital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Proptosis: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onset within 1 week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Sudden severe ocular pain or pain on ocular movements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Retinal detachment: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Acute, fovea detached within preceding 5 days (macula off) or tear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Retinal Tears: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U-tear/s, no RD, symptoms up to 48hrs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itreous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Haemorrhage: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recent onset,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nexplained vitreous haemorrhage within last 48hrs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Uveitis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65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List of Ophthalmic emergency – </a:t>
            </a:r>
            <a:r>
              <a:rPr kumimoji="0" lang="en-GB" sz="2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to be seen within 7 days</a:t>
            </a:r>
            <a: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195467" y="1774737"/>
            <a:ext cx="5531771" cy="473423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Anisocoria: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with symptoms of pain, headache or vision loss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Bells palsy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new onset, suggest medical team first to rule out stroke (ask GP to refer)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 serous retinopathy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Conjunctivitis (atopic) with corneal involvement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Conjunctivitis (severe microbial):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not responding to topical antibiotics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Conjunctivitis (vernal) with limbal or corneal involvement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Conjunctivitis (viral) with pseudo membrane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Corneal abrasion: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unresolved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Corneal hydrops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Dacryoadenitis: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Distortion: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with unknown cause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Episcleritis: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worsening and suggestive of scleritis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Herpes Zoster </a:t>
            </a:r>
            <a:r>
              <a:rPr kumimoji="0" lang="en-GB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Ophthalmicus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suspected shingles with no eye involvement, refer to GP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Marginal keratitis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Myopic CNV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pupil defect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Optic disc swelling with no symptoms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Optic neuritis (if known):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new presentation, please refer within 24hrs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="" xmlns:a16="http://schemas.microsoft.com/office/drawing/2014/main" id="{AF51BF1A-776B-A386-F8E7-03F11024F9F2}"/>
              </a:ext>
            </a:extLst>
          </p:cNvPr>
          <p:cNvSpPr txBox="1">
            <a:spLocks/>
          </p:cNvSpPr>
          <p:nvPr/>
        </p:nvSpPr>
        <p:spPr>
          <a:xfrm>
            <a:off x="6347794" y="1746084"/>
            <a:ext cx="5648739" cy="503222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Painful entropion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 septal cellulitis / infected chalazion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Proliferative diabetic retinopathy: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new onset, without pain (includes vitreous haemorrhages for known PDR patients)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Proptosis / exophthalmos (chronic)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Rubeosis iridis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Scleritis: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necrotising anterior scleritis or posterior scleritis, refer immediately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Sudden / recent onset of distortion of vision: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(excluding Wet AMD)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Suspected cancer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Severe infective conjunctivitis: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not responding to topical antibiotics</a:t>
            </a: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Vein occlusion: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only with signs of neovascularisation/rubeosis or a central haemorrhage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Retinal Detachment: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Definite chronic, fovea attached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Acute, fovea detached for 7 days or more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Retinal Tears: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U-tears/s, no RD, symptoms over 48hrs</a:t>
            </a: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Vitreous haemorrhage: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recent onset, unexplained vitreous haemorrhage more than 48hrs previously</a:t>
            </a: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1110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All Other </a:t>
            </a:r>
            <a:r>
              <a:rPr lang="en-GB" sz="4000" b="1" dirty="0">
                <a:solidFill>
                  <a:schemeClr val="bg1"/>
                </a:solidFill>
                <a:latin typeface="Calibri Light" panose="020F0302020204030204"/>
              </a:rPr>
              <a:t>Conditions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(Not an Emergency Referral)</a:t>
            </a:r>
            <a: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312435" y="3080617"/>
            <a:ext cx="11684097" cy="342835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Examples of non-urgent cases are as follows: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Allergic conjunctivitis: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GP / Pharmacist for drops if required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Mild to moderate conjunctivitis: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GP / Pharmacist for drops if required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Blepharitis/Chalazion: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GP / Pharmacist for drops if required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Raised IOP with no pain or visual disturbance:</a:t>
            </a: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refer via the EACH for assessment in COTATs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Dry eyes / Watery eyes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Ectropion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Macular Hole: 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types; epiretinal membrane, </a:t>
            </a: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Urgent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 routine referral to vitreoretinal services within the patient’s locality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Dislocated lens implants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Known proliferative diabetic retinopathy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defer to MR guidance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Squint – gradual onset / long-standing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Cataract / posterior capsule opacification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Sudden loss of vision</a:t>
            </a: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Onset &gt;12 hours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Symbol" panose="05050102010706020507" pitchFamily="18" charset="2"/>
              <a:buChar char="·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OPTICAL PRACTICES STILL HAVE THE OPTION TO CONTACT EYE CASUALTY FOR ADVICE AND GUIDANCE BEFORE MAKING A REFERRAL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="" xmlns:a16="http://schemas.microsoft.com/office/drawing/2014/main" id="{AF51BF1A-776B-A386-F8E7-03F11024F9F2}"/>
              </a:ext>
            </a:extLst>
          </p:cNvPr>
          <p:cNvSpPr txBox="1">
            <a:spLocks/>
          </p:cNvSpPr>
          <p:nvPr/>
        </p:nvSpPr>
        <p:spPr>
          <a:xfrm>
            <a:off x="312436" y="1746083"/>
            <a:ext cx="11684097" cy="116489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the clinical condition of the patient is not listed in the previous categories, it is likely that the patient has a non-urgent case that needs a routine/urgent referral. Please exit this form and refer via the appropriate routine / urgent pathway.</a:t>
            </a:r>
          </a:p>
        </p:txBody>
      </p:sp>
    </p:spTree>
    <p:extLst>
      <p:ext uri="{BB962C8B-B14F-4D97-AF65-F5344CB8AC3E}">
        <p14:creationId xmlns:p14="http://schemas.microsoft.com/office/powerpoint/2010/main" val="173430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ACTIONS / REFERRAL PROCESS FOR EYE CASUALTY</a:t>
            </a: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312436" y="1575953"/>
            <a:ext cx="5531771" cy="511028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="" xmlns:a16="http://schemas.microsoft.com/office/drawing/2014/main" id="{AF51BF1A-776B-A386-F8E7-03F11024F9F2}"/>
              </a:ext>
            </a:extLst>
          </p:cNvPr>
          <p:cNvSpPr txBox="1">
            <a:spLocks/>
          </p:cNvSpPr>
          <p:nvPr/>
        </p:nvSpPr>
        <p:spPr>
          <a:xfrm>
            <a:off x="6347794" y="1595319"/>
            <a:ext cx="5648739" cy="511028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B14CAD3-1759-949B-788E-BC4540932C8E}"/>
              </a:ext>
            </a:extLst>
          </p:cNvPr>
          <p:cNvSpPr txBox="1"/>
          <p:nvPr/>
        </p:nvSpPr>
        <p:spPr>
          <a:xfrm>
            <a:off x="308619" y="1594828"/>
            <a:ext cx="11687914" cy="5298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EYE CASUALTY CORE HOURS 0900 – 1630 MON – FRI: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referrals via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phone call needed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On call is available for advice if needed.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EYE CASUALTY ON-CALL 1630 – 1700 MON – THURS: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Emergency Referrals – phone Eye Casualty at the hospital of choice (Lincoln or Boston), following this phone call complete the referral form on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noting details of discussion and advice given. Other emergency referrals via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no phone call required.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Lincoln: 01522 572292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Boston: 01205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446619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000" b="1" dirty="0">
              <a:solidFill>
                <a:prstClr val="black"/>
              </a:solidFill>
              <a:latin typeface="Calibri" panose="020F0502020204030204"/>
            </a:endParaRPr>
          </a:p>
          <a:p>
            <a:pPr marR="0" lvl="1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note FRI 1630</a:t>
            </a:r>
            <a:r>
              <a:rPr kumimoji="0" lang="en-GB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1700: </a:t>
            </a:r>
            <a:r>
              <a:rPr kumimoji="0" lang="en-GB" sz="2000" b="1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phone HES </a:t>
            </a:r>
            <a:r>
              <a:rPr kumimoji="0" lang="en-GB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True Ophthalmic Emergency (same day) AND Suspected Emergency Condition (24hr) referrals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993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107358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ACTIONS / REFERRAL PROCESS FOR OUT OF HOURS</a:t>
            </a:r>
            <a:b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(Call 01522 512512)</a:t>
            </a:r>
            <a:b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312436" y="1575953"/>
            <a:ext cx="5531771" cy="511028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="" xmlns:a16="http://schemas.microsoft.com/office/drawing/2014/main" id="{AF51BF1A-776B-A386-F8E7-03F11024F9F2}"/>
              </a:ext>
            </a:extLst>
          </p:cNvPr>
          <p:cNvSpPr txBox="1">
            <a:spLocks/>
          </p:cNvSpPr>
          <p:nvPr/>
        </p:nvSpPr>
        <p:spPr>
          <a:xfrm>
            <a:off x="6347794" y="1595319"/>
            <a:ext cx="5648739" cy="511028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AA0A80F-169F-3654-74BE-4102A5AF0F60}"/>
              </a:ext>
            </a:extLst>
          </p:cNvPr>
          <p:cNvSpPr txBox="1"/>
          <p:nvPr/>
        </p:nvSpPr>
        <p:spPr>
          <a:xfrm>
            <a:off x="161327" y="1594828"/>
            <a:ext cx="11744740" cy="4693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 OF HOURS: 1700 – 0900 MON TO THURS: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Ophthalmic Emergency – call Out of Hours via switchboard, following this complete referral form on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noting details of discussion and advice given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other referrals via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 OF HOURS: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FRI </a:t>
            </a:r>
            <a:r>
              <a:rPr lang="en-GB" sz="2000" b="1" dirty="0" smtClean="0">
                <a:solidFill>
                  <a:prstClr val="black"/>
                </a:solidFill>
                <a:latin typeface="Calibri" panose="020F0502020204030204"/>
              </a:rPr>
              <a:t>1700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MON 0900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Ophthalmic Emergency and Suspected Emergency Condition (24hr) emergency referrals – call Out of Hours via Switchboard – following this complete referral form on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noting details of discussion and advice given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other referrals via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000" noProof="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9972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9395E-CB88-4235-C46E-5141A55FD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7227" y="349033"/>
            <a:ext cx="10044112" cy="877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OPTICAL PRACTICES – </a:t>
            </a:r>
            <a:r>
              <a:rPr lang="en-GB" sz="4000" b="1" dirty="0">
                <a:solidFill>
                  <a:schemeClr val="bg1"/>
                </a:solidFill>
                <a:latin typeface="Calibri Light" panose="020F0302020204030204"/>
              </a:rPr>
              <a:t>USEFUL INFORMATION</a:t>
            </a:r>
            <a:endParaRPr lang="en-US" sz="1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03B1AE19-AE6D-A3E0-1735-2206F521D2E5}"/>
              </a:ext>
            </a:extLst>
          </p:cNvPr>
          <p:cNvSpPr txBox="1">
            <a:spLocks/>
          </p:cNvSpPr>
          <p:nvPr/>
        </p:nvSpPr>
        <p:spPr>
          <a:xfrm>
            <a:off x="312436" y="1575953"/>
            <a:ext cx="5531771" cy="511028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="" xmlns:a16="http://schemas.microsoft.com/office/drawing/2014/main" id="{AF51BF1A-776B-A386-F8E7-03F11024F9F2}"/>
              </a:ext>
            </a:extLst>
          </p:cNvPr>
          <p:cNvSpPr txBox="1">
            <a:spLocks/>
          </p:cNvSpPr>
          <p:nvPr/>
        </p:nvSpPr>
        <p:spPr>
          <a:xfrm>
            <a:off x="6347794" y="1595319"/>
            <a:ext cx="5648739" cy="511028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700"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AA0A80F-169F-3654-74BE-4102A5AF0F60}"/>
              </a:ext>
            </a:extLst>
          </p:cNvPr>
          <p:cNvSpPr txBox="1"/>
          <p:nvPr/>
        </p:nvSpPr>
        <p:spPr>
          <a:xfrm>
            <a:off x="195467" y="1594828"/>
            <a:ext cx="11744740" cy="3474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Live Eye Casualty will accept referrals from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via telephone for the first month.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month 2 referrals will ONLY be accepted using the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Eye Casualty Referral Form. Any other form will be rejected (including GOS18)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Cinapsis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not be available (internet is down) please revert to contacting Eye Casualty by telephone.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51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1460</Words>
  <Application>Microsoft Office PowerPoint</Application>
  <PresentationFormat>Custom</PresentationFormat>
  <Paragraphs>159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EYE CASUALTY REFERRALS SERVICE GOES LIVE ON THE 22TH JANUARY 2025</vt:lpstr>
      <vt:lpstr>EYE CASUALTY PILOT – REFERRALS FROM OPTICAL PRACTICES ONLY </vt:lpstr>
      <vt:lpstr>List of True Ophthalmic Emergencies – to be seen same day </vt:lpstr>
      <vt:lpstr>List of Suspected Emergency Conditions – to be seen within 24 hours </vt:lpstr>
      <vt:lpstr>List of Ophthalmic emergency – to be seen within 7 days </vt:lpstr>
      <vt:lpstr>All Other Conditions (Not an Emergency Referral) </vt:lpstr>
      <vt:lpstr>ACTIONS / REFERRAL PROCESS FOR EYE CASUALTY</vt:lpstr>
      <vt:lpstr>ACTIONS / REFERRAL PROCESS FOR OUT OF HOURS (Call 01522 512512) </vt:lpstr>
      <vt:lpstr>OPTICAL PRACTICES – USEFUL INFORMATION</vt:lpstr>
      <vt:lpstr>OPTICAL PRACTICE PATIENT COMMUNICATION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EYE CASUALTY REFERRALS SERVICE GOES LIVE ON THE 22TH JANUARY 2025</dc:title>
  <dc:creator>Jago Martin (LECCG)</dc:creator>
  <cp:lastModifiedBy>Laura Tope</cp:lastModifiedBy>
  <cp:revision>6</cp:revision>
  <dcterms:created xsi:type="dcterms:W3CDTF">2025-01-16T10:17:16Z</dcterms:created>
  <dcterms:modified xsi:type="dcterms:W3CDTF">2025-01-18T18:15:20Z</dcterms:modified>
</cp:coreProperties>
</file>