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8" r:id="rId3"/>
    <p:sldId id="317" r:id="rId4"/>
    <p:sldId id="318" r:id="rId5"/>
    <p:sldId id="316" r:id="rId6"/>
    <p:sldId id="289" r:id="rId7"/>
    <p:sldId id="314" r:id="rId8"/>
    <p:sldId id="324" r:id="rId9"/>
    <p:sldId id="31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3" autoAdjust="0"/>
    <p:restoredTop sz="94660"/>
  </p:normalViewPr>
  <p:slideViewPr>
    <p:cSldViewPr snapToGrid="0">
      <p:cViewPr varScale="1">
        <p:scale>
          <a:sx n="95" d="100"/>
          <a:sy n="95" d="100"/>
        </p:scale>
        <p:origin x="104" y="2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9509BA-46BA-47CB-B4DA-C0AFAD60A92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34C23C7B-E08D-470B-9592-E3BFD2C50967}">
      <dgm:prSet/>
      <dgm:spPr/>
      <dgm:t>
        <a:bodyPr/>
        <a:lstStyle/>
        <a:p>
          <a:pPr algn="l"/>
          <a:r>
            <a:rPr lang="en-GB" dirty="0"/>
            <a:t>In the </a:t>
          </a:r>
          <a:r>
            <a:rPr lang="en-GB" dirty="0">
              <a:solidFill>
                <a:schemeClr val="bg1"/>
              </a:solidFill>
            </a:rPr>
            <a:t>Midlands Region circa 1200 Optometry practices refer via fax,  paper (via the post), email or via a GP with a minority having an electronic system in place. The current system has many drawbacks, such as no feedback is provided and an  inability to send images with the referral. </a:t>
          </a:r>
        </a:p>
      </dgm:t>
    </dgm:pt>
    <dgm:pt modelId="{85F5083D-B180-40F2-B11B-9C354374BF1C}" type="parTrans" cxnId="{E4B9FA12-9BBC-45FE-9E2B-550710D784DA}">
      <dgm:prSet/>
      <dgm:spPr/>
      <dgm:t>
        <a:bodyPr/>
        <a:lstStyle/>
        <a:p>
          <a:endParaRPr lang="en-GB"/>
        </a:p>
      </dgm:t>
    </dgm:pt>
    <dgm:pt modelId="{61C0FF25-85D1-4845-99A8-77C1C34CE8AE}" type="sibTrans" cxnId="{E4B9FA12-9BBC-45FE-9E2B-550710D784DA}">
      <dgm:prSet/>
      <dgm:spPr/>
      <dgm:t>
        <a:bodyPr/>
        <a:lstStyle/>
        <a:p>
          <a:endParaRPr lang="en-GB"/>
        </a:p>
      </dgm:t>
    </dgm:pt>
    <dgm:pt modelId="{87FA34BD-0F44-47E4-836B-5F4D373AAB56}">
      <dgm:prSet/>
      <dgm:spPr/>
      <dgm:t>
        <a:bodyPr/>
        <a:lstStyle/>
        <a:p>
          <a:pPr algn="l"/>
          <a:r>
            <a:rPr lang="en-GB" dirty="0"/>
            <a:t>The vast majority of eyecare referrals consist of transferring patient information from the Optical Practice to an Acute Hospital or Community Services provider directly or via the patient’s GP and/or a triage system, which adds time.  </a:t>
          </a:r>
        </a:p>
      </dgm:t>
    </dgm:pt>
    <dgm:pt modelId="{A172DEF8-410F-4132-880C-95633309809F}" type="parTrans" cxnId="{5B289C6E-E2F0-4D6F-9184-6A080B8D9906}">
      <dgm:prSet/>
      <dgm:spPr/>
      <dgm:t>
        <a:bodyPr/>
        <a:lstStyle/>
        <a:p>
          <a:endParaRPr lang="en-GB"/>
        </a:p>
      </dgm:t>
    </dgm:pt>
    <dgm:pt modelId="{3B85EA33-25B5-4784-95F7-C5857B089470}" type="sibTrans" cxnId="{5B289C6E-E2F0-4D6F-9184-6A080B8D9906}">
      <dgm:prSet/>
      <dgm:spPr/>
      <dgm:t>
        <a:bodyPr/>
        <a:lstStyle/>
        <a:p>
          <a:endParaRPr lang="en-GB"/>
        </a:p>
      </dgm:t>
    </dgm:pt>
    <dgm:pt modelId="{841E95D3-8EF5-4D13-9063-0FBDAAB4DBA6}">
      <dgm:prSet/>
      <dgm:spPr/>
      <dgm:t>
        <a:bodyPr/>
        <a:lstStyle/>
        <a:p>
          <a:pPr algn="l"/>
          <a:r>
            <a:rPr lang="en-GB" dirty="0"/>
            <a:t>Optical practices have their own facilities in place with varying degrees of capability and maturity in respect of IT systems (including hardware and software) and image acquisition equipment.</a:t>
          </a:r>
        </a:p>
      </dgm:t>
    </dgm:pt>
    <dgm:pt modelId="{7D5B843D-122C-451A-B5B1-5D56F458A432}" type="parTrans" cxnId="{FA39E5FA-9B57-4051-8E34-39EFA399E300}">
      <dgm:prSet/>
      <dgm:spPr/>
      <dgm:t>
        <a:bodyPr/>
        <a:lstStyle/>
        <a:p>
          <a:endParaRPr lang="en-GB"/>
        </a:p>
      </dgm:t>
    </dgm:pt>
    <dgm:pt modelId="{8457F5A5-4AFC-4584-8C53-72BB6149EA73}" type="sibTrans" cxnId="{FA39E5FA-9B57-4051-8E34-39EFA399E300}">
      <dgm:prSet/>
      <dgm:spPr/>
      <dgm:t>
        <a:bodyPr/>
        <a:lstStyle/>
        <a:p>
          <a:endParaRPr lang="en-GB"/>
        </a:p>
      </dgm:t>
    </dgm:pt>
    <dgm:pt modelId="{2D8DB353-0D71-4EAA-8F33-3E8FD1B6BF75}">
      <dgm:prSet/>
      <dgm:spPr/>
      <dgm:t>
        <a:bodyPr/>
        <a:lstStyle/>
        <a:p>
          <a:pPr algn="l"/>
          <a:r>
            <a:rPr lang="en-GB" dirty="0"/>
            <a:t>GP Practices have a range of systems such as SystmOne; EMIS; EMIS LV and Vision as well as their own IT hardware and software in place deployed on their own hardware with their own bespoke software system(s).  </a:t>
          </a:r>
        </a:p>
      </dgm:t>
    </dgm:pt>
    <dgm:pt modelId="{CAE3B030-CCEA-426C-8A24-13903DFFD9A1}" type="parTrans" cxnId="{B4B15A48-07DA-4F1E-9800-377FBF73E7E0}">
      <dgm:prSet/>
      <dgm:spPr/>
      <dgm:t>
        <a:bodyPr/>
        <a:lstStyle/>
        <a:p>
          <a:endParaRPr lang="en-GB"/>
        </a:p>
      </dgm:t>
    </dgm:pt>
    <dgm:pt modelId="{C11A9428-6D78-4506-B8B4-0C78D4951AB1}" type="sibTrans" cxnId="{B4B15A48-07DA-4F1E-9800-377FBF73E7E0}">
      <dgm:prSet/>
      <dgm:spPr/>
      <dgm:t>
        <a:bodyPr/>
        <a:lstStyle/>
        <a:p>
          <a:endParaRPr lang="en-GB"/>
        </a:p>
      </dgm:t>
    </dgm:pt>
    <dgm:pt modelId="{A467AB60-2834-4131-A917-A98091ABFE5E}">
      <dgm:prSet/>
      <dgm:spPr/>
      <dgm:t>
        <a:bodyPr/>
        <a:lstStyle/>
        <a:p>
          <a:pPr algn="l"/>
          <a:r>
            <a:rPr lang="en-GB" dirty="0"/>
            <a:t>Trusts/community providers will also use a variety of IT systems, for both patient administration and clinical record keeping potentially with their own bespoke IT systems.     		</a:t>
          </a:r>
        </a:p>
      </dgm:t>
    </dgm:pt>
    <dgm:pt modelId="{B31EE77A-8E3C-4968-826A-B9C6DFD69B48}" type="parTrans" cxnId="{56D76F1C-10D3-4565-933A-F10FF9121944}">
      <dgm:prSet/>
      <dgm:spPr/>
      <dgm:t>
        <a:bodyPr/>
        <a:lstStyle/>
        <a:p>
          <a:endParaRPr lang="en-GB"/>
        </a:p>
      </dgm:t>
    </dgm:pt>
    <dgm:pt modelId="{BEE4AC60-7555-4FB4-8853-39EC8A3FDF44}" type="sibTrans" cxnId="{56D76F1C-10D3-4565-933A-F10FF9121944}">
      <dgm:prSet/>
      <dgm:spPr/>
      <dgm:t>
        <a:bodyPr/>
        <a:lstStyle/>
        <a:p>
          <a:endParaRPr lang="en-GB"/>
        </a:p>
      </dgm:t>
    </dgm:pt>
    <dgm:pt modelId="{9F90205C-A97A-451F-92FE-924C81FD8860}" type="pres">
      <dgm:prSet presAssocID="{069509BA-46BA-47CB-B4DA-C0AFAD60A92A}" presName="Name0" presStyleCnt="0">
        <dgm:presLayoutVars>
          <dgm:dir/>
          <dgm:animLvl val="lvl"/>
          <dgm:resizeHandles val="exact"/>
        </dgm:presLayoutVars>
      </dgm:prSet>
      <dgm:spPr/>
    </dgm:pt>
    <dgm:pt modelId="{ABAFC2E3-0984-4E63-B241-FF7E7247CB0F}" type="pres">
      <dgm:prSet presAssocID="{34C23C7B-E08D-470B-9592-E3BFD2C50967}" presName="linNode" presStyleCnt="0"/>
      <dgm:spPr/>
    </dgm:pt>
    <dgm:pt modelId="{78D87D67-B02F-423B-AFB0-454E0FC5AA4A}" type="pres">
      <dgm:prSet presAssocID="{34C23C7B-E08D-470B-9592-E3BFD2C50967}" presName="parentText" presStyleLbl="node1" presStyleIdx="0" presStyleCnt="5" custScaleX="277778">
        <dgm:presLayoutVars>
          <dgm:chMax val="1"/>
          <dgm:bulletEnabled val="1"/>
        </dgm:presLayoutVars>
      </dgm:prSet>
      <dgm:spPr/>
    </dgm:pt>
    <dgm:pt modelId="{42A4D123-CEDA-47F0-8BE9-A6AF91CAB8EA}" type="pres">
      <dgm:prSet presAssocID="{61C0FF25-85D1-4845-99A8-77C1C34CE8AE}" presName="sp" presStyleCnt="0"/>
      <dgm:spPr/>
    </dgm:pt>
    <dgm:pt modelId="{226FDB57-9D82-47B8-A40F-9195D196C247}" type="pres">
      <dgm:prSet presAssocID="{87FA34BD-0F44-47E4-836B-5F4D373AAB56}" presName="linNode" presStyleCnt="0"/>
      <dgm:spPr/>
    </dgm:pt>
    <dgm:pt modelId="{8C4A566C-5269-4E58-AF00-AFA8111148EF}" type="pres">
      <dgm:prSet presAssocID="{87FA34BD-0F44-47E4-836B-5F4D373AAB56}" presName="parentText" presStyleLbl="node1" presStyleIdx="1" presStyleCnt="5" custScaleX="277778">
        <dgm:presLayoutVars>
          <dgm:chMax val="1"/>
          <dgm:bulletEnabled val="1"/>
        </dgm:presLayoutVars>
      </dgm:prSet>
      <dgm:spPr/>
    </dgm:pt>
    <dgm:pt modelId="{5497CDAE-3CEB-4D29-B593-8A8E67C71838}" type="pres">
      <dgm:prSet presAssocID="{3B85EA33-25B5-4784-95F7-C5857B089470}" presName="sp" presStyleCnt="0"/>
      <dgm:spPr/>
    </dgm:pt>
    <dgm:pt modelId="{7F0F30A2-1C90-43B3-AEE4-E1F15D073DC1}" type="pres">
      <dgm:prSet presAssocID="{841E95D3-8EF5-4D13-9063-0FBDAAB4DBA6}" presName="linNode" presStyleCnt="0"/>
      <dgm:spPr/>
    </dgm:pt>
    <dgm:pt modelId="{3A1365D3-A9E4-4CED-B573-B8A7D48F63CC}" type="pres">
      <dgm:prSet presAssocID="{841E95D3-8EF5-4D13-9063-0FBDAAB4DBA6}" presName="parentText" presStyleLbl="node1" presStyleIdx="2" presStyleCnt="5" custScaleX="277778">
        <dgm:presLayoutVars>
          <dgm:chMax val="1"/>
          <dgm:bulletEnabled val="1"/>
        </dgm:presLayoutVars>
      </dgm:prSet>
      <dgm:spPr/>
    </dgm:pt>
    <dgm:pt modelId="{453B0B99-1F30-4F24-9659-E7297598FCA7}" type="pres">
      <dgm:prSet presAssocID="{8457F5A5-4AFC-4584-8C53-72BB6149EA73}" presName="sp" presStyleCnt="0"/>
      <dgm:spPr/>
    </dgm:pt>
    <dgm:pt modelId="{0CBDE3DB-E283-4947-A43D-F5F54F076B12}" type="pres">
      <dgm:prSet presAssocID="{2D8DB353-0D71-4EAA-8F33-3E8FD1B6BF75}" presName="linNode" presStyleCnt="0"/>
      <dgm:spPr/>
    </dgm:pt>
    <dgm:pt modelId="{721597ED-12A5-42B8-BF6B-4ACE5CBB09D7}" type="pres">
      <dgm:prSet presAssocID="{2D8DB353-0D71-4EAA-8F33-3E8FD1B6BF75}" presName="parentText" presStyleLbl="node1" presStyleIdx="3" presStyleCnt="5" custScaleX="277778">
        <dgm:presLayoutVars>
          <dgm:chMax val="1"/>
          <dgm:bulletEnabled val="1"/>
        </dgm:presLayoutVars>
      </dgm:prSet>
      <dgm:spPr/>
    </dgm:pt>
    <dgm:pt modelId="{FF03A6B2-1732-4E13-B891-35D44E52D134}" type="pres">
      <dgm:prSet presAssocID="{C11A9428-6D78-4506-B8B4-0C78D4951AB1}" presName="sp" presStyleCnt="0"/>
      <dgm:spPr/>
    </dgm:pt>
    <dgm:pt modelId="{9BCA4CAB-E692-47B2-A8D2-96FEBD908BB7}" type="pres">
      <dgm:prSet presAssocID="{A467AB60-2834-4131-A917-A98091ABFE5E}" presName="linNode" presStyleCnt="0"/>
      <dgm:spPr/>
    </dgm:pt>
    <dgm:pt modelId="{774F933E-4BA5-4C64-971A-5873902C002D}" type="pres">
      <dgm:prSet presAssocID="{A467AB60-2834-4131-A917-A98091ABFE5E}" presName="parentText" presStyleLbl="node1" presStyleIdx="4" presStyleCnt="5" custScaleX="277778">
        <dgm:presLayoutVars>
          <dgm:chMax val="1"/>
          <dgm:bulletEnabled val="1"/>
        </dgm:presLayoutVars>
      </dgm:prSet>
      <dgm:spPr/>
    </dgm:pt>
  </dgm:ptLst>
  <dgm:cxnLst>
    <dgm:cxn modelId="{C41CDF03-A84D-4608-B636-8D1AF7B9B2BB}" type="presOf" srcId="{841E95D3-8EF5-4D13-9063-0FBDAAB4DBA6}" destId="{3A1365D3-A9E4-4CED-B573-B8A7D48F63CC}" srcOrd="0" destOrd="0" presId="urn:microsoft.com/office/officeart/2005/8/layout/vList5"/>
    <dgm:cxn modelId="{E4B9FA12-9BBC-45FE-9E2B-550710D784DA}" srcId="{069509BA-46BA-47CB-B4DA-C0AFAD60A92A}" destId="{34C23C7B-E08D-470B-9592-E3BFD2C50967}" srcOrd="0" destOrd="0" parTransId="{85F5083D-B180-40F2-B11B-9C354374BF1C}" sibTransId="{61C0FF25-85D1-4845-99A8-77C1C34CE8AE}"/>
    <dgm:cxn modelId="{56D76F1C-10D3-4565-933A-F10FF9121944}" srcId="{069509BA-46BA-47CB-B4DA-C0AFAD60A92A}" destId="{A467AB60-2834-4131-A917-A98091ABFE5E}" srcOrd="4" destOrd="0" parTransId="{B31EE77A-8E3C-4968-826A-B9C6DFD69B48}" sibTransId="{BEE4AC60-7555-4FB4-8853-39EC8A3FDF44}"/>
    <dgm:cxn modelId="{5507731F-68F4-49E5-A576-BDD7F93CCA3D}" type="presOf" srcId="{2D8DB353-0D71-4EAA-8F33-3E8FD1B6BF75}" destId="{721597ED-12A5-42B8-BF6B-4ACE5CBB09D7}" srcOrd="0" destOrd="0" presId="urn:microsoft.com/office/officeart/2005/8/layout/vList5"/>
    <dgm:cxn modelId="{4EB63262-D923-4A0D-96C5-43878D66831C}" type="presOf" srcId="{A467AB60-2834-4131-A917-A98091ABFE5E}" destId="{774F933E-4BA5-4C64-971A-5873902C002D}" srcOrd="0" destOrd="0" presId="urn:microsoft.com/office/officeart/2005/8/layout/vList5"/>
    <dgm:cxn modelId="{B4B15A48-07DA-4F1E-9800-377FBF73E7E0}" srcId="{069509BA-46BA-47CB-B4DA-C0AFAD60A92A}" destId="{2D8DB353-0D71-4EAA-8F33-3E8FD1B6BF75}" srcOrd="3" destOrd="0" parTransId="{CAE3B030-CCEA-426C-8A24-13903DFFD9A1}" sibTransId="{C11A9428-6D78-4506-B8B4-0C78D4951AB1}"/>
    <dgm:cxn modelId="{5B289C6E-E2F0-4D6F-9184-6A080B8D9906}" srcId="{069509BA-46BA-47CB-B4DA-C0AFAD60A92A}" destId="{87FA34BD-0F44-47E4-836B-5F4D373AAB56}" srcOrd="1" destOrd="0" parTransId="{A172DEF8-410F-4132-880C-95633309809F}" sibTransId="{3B85EA33-25B5-4784-95F7-C5857B089470}"/>
    <dgm:cxn modelId="{376D2E74-134B-4805-A77A-77FDCD27BCCB}" type="presOf" srcId="{069509BA-46BA-47CB-B4DA-C0AFAD60A92A}" destId="{9F90205C-A97A-451F-92FE-924C81FD8860}" srcOrd="0" destOrd="0" presId="urn:microsoft.com/office/officeart/2005/8/layout/vList5"/>
    <dgm:cxn modelId="{A76D37A5-EE71-4C55-97F7-97750683AA14}" type="presOf" srcId="{34C23C7B-E08D-470B-9592-E3BFD2C50967}" destId="{78D87D67-B02F-423B-AFB0-454E0FC5AA4A}" srcOrd="0" destOrd="0" presId="urn:microsoft.com/office/officeart/2005/8/layout/vList5"/>
    <dgm:cxn modelId="{F72CC2B9-6E76-4A18-AAED-A371D597F8E9}" type="presOf" srcId="{87FA34BD-0F44-47E4-836B-5F4D373AAB56}" destId="{8C4A566C-5269-4E58-AF00-AFA8111148EF}" srcOrd="0" destOrd="0" presId="urn:microsoft.com/office/officeart/2005/8/layout/vList5"/>
    <dgm:cxn modelId="{FA39E5FA-9B57-4051-8E34-39EFA399E300}" srcId="{069509BA-46BA-47CB-B4DA-C0AFAD60A92A}" destId="{841E95D3-8EF5-4D13-9063-0FBDAAB4DBA6}" srcOrd="2" destOrd="0" parTransId="{7D5B843D-122C-451A-B5B1-5D56F458A432}" sibTransId="{8457F5A5-4AFC-4584-8C53-72BB6149EA73}"/>
    <dgm:cxn modelId="{E0EF4783-9529-47AC-A1ED-AE6508C68C53}" type="presParOf" srcId="{9F90205C-A97A-451F-92FE-924C81FD8860}" destId="{ABAFC2E3-0984-4E63-B241-FF7E7247CB0F}" srcOrd="0" destOrd="0" presId="urn:microsoft.com/office/officeart/2005/8/layout/vList5"/>
    <dgm:cxn modelId="{A96E33A3-2F77-49C5-BC93-855627002685}" type="presParOf" srcId="{ABAFC2E3-0984-4E63-B241-FF7E7247CB0F}" destId="{78D87D67-B02F-423B-AFB0-454E0FC5AA4A}" srcOrd="0" destOrd="0" presId="urn:microsoft.com/office/officeart/2005/8/layout/vList5"/>
    <dgm:cxn modelId="{ABAEEB5E-1E4E-43F8-AD4E-DAD933916624}" type="presParOf" srcId="{9F90205C-A97A-451F-92FE-924C81FD8860}" destId="{42A4D123-CEDA-47F0-8BE9-A6AF91CAB8EA}" srcOrd="1" destOrd="0" presId="urn:microsoft.com/office/officeart/2005/8/layout/vList5"/>
    <dgm:cxn modelId="{10569558-F87D-4224-8312-9453CE43EA09}" type="presParOf" srcId="{9F90205C-A97A-451F-92FE-924C81FD8860}" destId="{226FDB57-9D82-47B8-A40F-9195D196C247}" srcOrd="2" destOrd="0" presId="urn:microsoft.com/office/officeart/2005/8/layout/vList5"/>
    <dgm:cxn modelId="{F8F06DE1-27BA-42F9-A971-9E5058CB2050}" type="presParOf" srcId="{226FDB57-9D82-47B8-A40F-9195D196C247}" destId="{8C4A566C-5269-4E58-AF00-AFA8111148EF}" srcOrd="0" destOrd="0" presId="urn:microsoft.com/office/officeart/2005/8/layout/vList5"/>
    <dgm:cxn modelId="{A21C0A1C-D02D-40D7-9DC0-F34C878288F8}" type="presParOf" srcId="{9F90205C-A97A-451F-92FE-924C81FD8860}" destId="{5497CDAE-3CEB-4D29-B593-8A8E67C71838}" srcOrd="3" destOrd="0" presId="urn:microsoft.com/office/officeart/2005/8/layout/vList5"/>
    <dgm:cxn modelId="{C0A84113-EBC1-4949-8C89-F7E38024FDB6}" type="presParOf" srcId="{9F90205C-A97A-451F-92FE-924C81FD8860}" destId="{7F0F30A2-1C90-43B3-AEE4-E1F15D073DC1}" srcOrd="4" destOrd="0" presId="urn:microsoft.com/office/officeart/2005/8/layout/vList5"/>
    <dgm:cxn modelId="{F18162AA-B340-446A-94D8-EE7C73C0046F}" type="presParOf" srcId="{7F0F30A2-1C90-43B3-AEE4-E1F15D073DC1}" destId="{3A1365D3-A9E4-4CED-B573-B8A7D48F63CC}" srcOrd="0" destOrd="0" presId="urn:microsoft.com/office/officeart/2005/8/layout/vList5"/>
    <dgm:cxn modelId="{F332D839-1C0E-46C6-826C-9D3974ACEE49}" type="presParOf" srcId="{9F90205C-A97A-451F-92FE-924C81FD8860}" destId="{453B0B99-1F30-4F24-9659-E7297598FCA7}" srcOrd="5" destOrd="0" presId="urn:microsoft.com/office/officeart/2005/8/layout/vList5"/>
    <dgm:cxn modelId="{480BC1E2-E929-4792-ACA5-9EE305E4FEB5}" type="presParOf" srcId="{9F90205C-A97A-451F-92FE-924C81FD8860}" destId="{0CBDE3DB-E283-4947-A43D-F5F54F076B12}" srcOrd="6" destOrd="0" presId="urn:microsoft.com/office/officeart/2005/8/layout/vList5"/>
    <dgm:cxn modelId="{C045ADF9-1D23-4D73-8962-76612DF4C91A}" type="presParOf" srcId="{0CBDE3DB-E283-4947-A43D-F5F54F076B12}" destId="{721597ED-12A5-42B8-BF6B-4ACE5CBB09D7}" srcOrd="0" destOrd="0" presId="urn:microsoft.com/office/officeart/2005/8/layout/vList5"/>
    <dgm:cxn modelId="{D7DB521C-8B0A-4638-94D5-4A201523BEF9}" type="presParOf" srcId="{9F90205C-A97A-451F-92FE-924C81FD8860}" destId="{FF03A6B2-1732-4E13-B891-35D44E52D134}" srcOrd="7" destOrd="0" presId="urn:microsoft.com/office/officeart/2005/8/layout/vList5"/>
    <dgm:cxn modelId="{0706F14B-8981-447D-B3A2-B5B9BF28E5F3}" type="presParOf" srcId="{9F90205C-A97A-451F-92FE-924C81FD8860}" destId="{9BCA4CAB-E692-47B2-A8D2-96FEBD908BB7}" srcOrd="8" destOrd="0" presId="urn:microsoft.com/office/officeart/2005/8/layout/vList5"/>
    <dgm:cxn modelId="{7120A11B-D47B-43C0-B12B-D7B908075448}" type="presParOf" srcId="{9BCA4CAB-E692-47B2-A8D2-96FEBD908BB7}" destId="{774F933E-4BA5-4C64-971A-5873902C002D}"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F78BED-8EAE-4AF8-99D2-F5A1E3D6BEE0}"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GB"/>
        </a:p>
      </dgm:t>
    </dgm:pt>
    <dgm:pt modelId="{3CDE579B-1C12-465F-98DB-2409B1F7A0D7}">
      <dgm:prSet custT="1"/>
      <dgm:spPr/>
      <dgm:t>
        <a:bodyPr/>
        <a:lstStyle/>
        <a:p>
          <a:r>
            <a:rPr lang="en-GB" sz="800" dirty="0"/>
            <a:t>The system</a:t>
          </a:r>
        </a:p>
      </dgm:t>
    </dgm:pt>
    <dgm:pt modelId="{FF637DEC-32C1-459E-9BFF-F675DC110338}" type="parTrans" cxnId="{5C866400-16F9-4A6E-AF88-4E9E480CE861}">
      <dgm:prSet/>
      <dgm:spPr/>
      <dgm:t>
        <a:bodyPr/>
        <a:lstStyle/>
        <a:p>
          <a:endParaRPr lang="en-GB"/>
        </a:p>
      </dgm:t>
    </dgm:pt>
    <dgm:pt modelId="{6F1C96CA-337C-4F2B-9EAA-53BB58073093}" type="sibTrans" cxnId="{5C866400-16F9-4A6E-AF88-4E9E480CE861}">
      <dgm:prSet/>
      <dgm:spPr/>
      <dgm:t>
        <a:bodyPr/>
        <a:lstStyle/>
        <a:p>
          <a:endParaRPr lang="en-GB"/>
        </a:p>
      </dgm:t>
    </dgm:pt>
    <dgm:pt modelId="{645E16E1-6941-4683-9F3A-0818FAF57542}">
      <dgm:prSet custT="1"/>
      <dgm:spPr/>
      <dgm:t>
        <a:bodyPr/>
        <a:lstStyle/>
        <a:p>
          <a:r>
            <a:rPr lang="en-GB" sz="900" dirty="0"/>
            <a:t>Patients</a:t>
          </a:r>
          <a:endParaRPr lang="en-GB" sz="600" dirty="0"/>
        </a:p>
      </dgm:t>
    </dgm:pt>
    <dgm:pt modelId="{452549ED-4F17-4124-B01F-4C0F54270820}" type="parTrans" cxnId="{223F250E-789D-4CCE-97AA-370D75937CA6}">
      <dgm:prSet/>
      <dgm:spPr/>
      <dgm:t>
        <a:bodyPr/>
        <a:lstStyle/>
        <a:p>
          <a:endParaRPr lang="en-GB"/>
        </a:p>
      </dgm:t>
    </dgm:pt>
    <dgm:pt modelId="{4BC36DE8-F9F5-479F-A40B-1AB3337FD802}" type="sibTrans" cxnId="{223F250E-789D-4CCE-97AA-370D75937CA6}">
      <dgm:prSet/>
      <dgm:spPr/>
      <dgm:t>
        <a:bodyPr/>
        <a:lstStyle/>
        <a:p>
          <a:endParaRPr lang="en-GB"/>
        </a:p>
      </dgm:t>
    </dgm:pt>
    <dgm:pt modelId="{A869022F-A399-4F49-9B8D-EF3E8AC6B301}">
      <dgm:prSet custT="1"/>
      <dgm:spPr/>
      <dgm:t>
        <a:bodyPr/>
        <a:lstStyle/>
        <a:p>
          <a:r>
            <a:rPr lang="en-GB" sz="900" dirty="0"/>
            <a:t>Optometrists &amp; </a:t>
          </a:r>
          <a:r>
            <a:rPr lang="en-GB" sz="800" dirty="0"/>
            <a:t>Optical</a:t>
          </a:r>
          <a:r>
            <a:rPr lang="en-GB" sz="900" dirty="0"/>
            <a:t> Practices</a:t>
          </a:r>
        </a:p>
      </dgm:t>
    </dgm:pt>
    <dgm:pt modelId="{14836AA0-C01C-48AB-BBD4-57737EFC79E9}" type="parTrans" cxnId="{710F7350-736F-4B04-B4BE-5535F90318FF}">
      <dgm:prSet/>
      <dgm:spPr/>
      <dgm:t>
        <a:bodyPr/>
        <a:lstStyle/>
        <a:p>
          <a:endParaRPr lang="en-GB"/>
        </a:p>
      </dgm:t>
    </dgm:pt>
    <dgm:pt modelId="{2696B8AD-C006-45DF-AB5D-44263A44D726}" type="sibTrans" cxnId="{710F7350-736F-4B04-B4BE-5535F90318FF}">
      <dgm:prSet/>
      <dgm:spPr/>
      <dgm:t>
        <a:bodyPr/>
        <a:lstStyle/>
        <a:p>
          <a:endParaRPr lang="en-GB"/>
        </a:p>
      </dgm:t>
    </dgm:pt>
    <dgm:pt modelId="{5A805A5F-F0B0-47B7-8035-63706FEC20C2}">
      <dgm:prSet custT="1"/>
      <dgm:spPr/>
      <dgm:t>
        <a:bodyPr/>
        <a:lstStyle/>
        <a:p>
          <a:endParaRPr lang="en-GB" sz="700" dirty="0"/>
        </a:p>
        <a:p>
          <a:r>
            <a:rPr lang="en-GB" sz="700" dirty="0"/>
            <a:t>Ophthalmologists</a:t>
          </a:r>
          <a:r>
            <a:rPr lang="en-GB" sz="900" dirty="0"/>
            <a:t> &amp;</a:t>
          </a:r>
        </a:p>
        <a:p>
          <a:r>
            <a:rPr lang="en-GB" sz="900" dirty="0"/>
            <a:t>Secondary Care</a:t>
          </a:r>
        </a:p>
      </dgm:t>
    </dgm:pt>
    <dgm:pt modelId="{B27D69D6-2AC3-47D4-A910-16AE899A7F58}" type="parTrans" cxnId="{DC979055-E6A0-478C-8F92-10A6EC16DD17}">
      <dgm:prSet/>
      <dgm:spPr/>
      <dgm:t>
        <a:bodyPr/>
        <a:lstStyle/>
        <a:p>
          <a:endParaRPr lang="en-GB"/>
        </a:p>
      </dgm:t>
    </dgm:pt>
    <dgm:pt modelId="{F8AFF9D1-5311-4A9E-946E-7DC66A3D3A4E}" type="sibTrans" cxnId="{DC979055-E6A0-478C-8F92-10A6EC16DD17}">
      <dgm:prSet/>
      <dgm:spPr/>
      <dgm:t>
        <a:bodyPr/>
        <a:lstStyle/>
        <a:p>
          <a:endParaRPr lang="en-GB"/>
        </a:p>
      </dgm:t>
    </dgm:pt>
    <dgm:pt modelId="{CF2A8EF6-39D8-4572-8053-AC0BDBEE2557}">
      <dgm:prSet/>
      <dgm:spPr/>
      <dgm:t>
        <a:bodyPr/>
        <a:lstStyle/>
        <a:p>
          <a:r>
            <a:rPr lang="en-GB" dirty="0"/>
            <a:t>Community Providers</a:t>
          </a:r>
        </a:p>
      </dgm:t>
    </dgm:pt>
    <dgm:pt modelId="{4846F2B7-CAAE-4011-AED4-50BCDD3473AE}" type="parTrans" cxnId="{DB2A524A-91F7-478A-AE97-390DD76FFAA2}">
      <dgm:prSet/>
      <dgm:spPr/>
      <dgm:t>
        <a:bodyPr/>
        <a:lstStyle/>
        <a:p>
          <a:endParaRPr lang="en-GB"/>
        </a:p>
      </dgm:t>
    </dgm:pt>
    <dgm:pt modelId="{4CE5AE9A-8059-4A5A-85D6-37D7EA6CE163}" type="sibTrans" cxnId="{DB2A524A-91F7-478A-AE97-390DD76FFAA2}">
      <dgm:prSet/>
      <dgm:spPr/>
      <dgm:t>
        <a:bodyPr/>
        <a:lstStyle/>
        <a:p>
          <a:endParaRPr lang="en-GB"/>
        </a:p>
      </dgm:t>
    </dgm:pt>
    <dgm:pt modelId="{3414C334-2BF3-4B07-81CD-DECFA6D975D4}">
      <dgm:prSet/>
      <dgm:spPr/>
      <dgm:t>
        <a:bodyPr/>
        <a:lstStyle/>
        <a:p>
          <a:r>
            <a:rPr lang="en-GB" dirty="0"/>
            <a:t>Commissioners</a:t>
          </a:r>
        </a:p>
      </dgm:t>
    </dgm:pt>
    <dgm:pt modelId="{BA91C6DF-084B-4514-AC3C-DB3BCCFE3073}" type="parTrans" cxnId="{E4E9CF24-6642-4FAE-A9C2-C04615C6FEC1}">
      <dgm:prSet/>
      <dgm:spPr/>
      <dgm:t>
        <a:bodyPr/>
        <a:lstStyle/>
        <a:p>
          <a:endParaRPr lang="en-GB"/>
        </a:p>
      </dgm:t>
    </dgm:pt>
    <dgm:pt modelId="{D69991A5-AFB8-43DF-ACF2-7F4583B69E84}" type="sibTrans" cxnId="{E4E9CF24-6642-4FAE-A9C2-C04615C6FEC1}">
      <dgm:prSet/>
      <dgm:spPr/>
      <dgm:t>
        <a:bodyPr/>
        <a:lstStyle/>
        <a:p>
          <a:endParaRPr lang="en-GB"/>
        </a:p>
      </dgm:t>
    </dgm:pt>
    <dgm:pt modelId="{5BCCCEF7-D615-4824-BAE5-E49888D86D22}">
      <dgm:prSet custT="1"/>
      <dgm:spPr/>
      <dgm:t>
        <a:bodyPr/>
        <a:lstStyle/>
        <a:p>
          <a:r>
            <a:rPr lang="en-GB" sz="1200" dirty="0"/>
            <a:t>Improved Communication, real-time transfer of referral; more efficient use of resources across primary and secondary care; reduced unnecessary referrals; reduction in manual processes, reduction in costs, all data is recorded, advice and guidance (where commissioned), identification of long term referral patterns.  </a:t>
          </a:r>
        </a:p>
      </dgm:t>
    </dgm:pt>
    <dgm:pt modelId="{416C07C4-2FF5-421F-ACAD-F1D1A9B49CE4}" type="parTrans" cxnId="{90956321-252B-4CA8-94C5-87C2A8148C46}">
      <dgm:prSet/>
      <dgm:spPr/>
      <dgm:t>
        <a:bodyPr/>
        <a:lstStyle/>
        <a:p>
          <a:endParaRPr lang="en-GB"/>
        </a:p>
      </dgm:t>
    </dgm:pt>
    <dgm:pt modelId="{95D7B0EC-DA7E-44CC-BFDB-7DC0B8AF7C02}" type="sibTrans" cxnId="{90956321-252B-4CA8-94C5-87C2A8148C46}">
      <dgm:prSet/>
      <dgm:spPr/>
      <dgm:t>
        <a:bodyPr/>
        <a:lstStyle/>
        <a:p>
          <a:endParaRPr lang="en-GB"/>
        </a:p>
      </dgm:t>
    </dgm:pt>
    <dgm:pt modelId="{42051C68-66FE-48A5-B730-25414213A757}">
      <dgm:prSet custT="1"/>
      <dgm:spPr/>
      <dgm:t>
        <a:bodyPr/>
        <a:lstStyle/>
        <a:p>
          <a:r>
            <a:rPr lang="en-GB" sz="1200" dirty="0"/>
            <a:t>Better outcomes - faster and more targeted referrals; entering the correct pathway at referral which includes all essential information at point of referral and for ongoing management of the patient; reduction in hospital visits; reduction in diagnostic time; keeps patients informed where they are in the pathway. </a:t>
          </a:r>
        </a:p>
      </dgm:t>
    </dgm:pt>
    <dgm:pt modelId="{8E2B73BD-9AEF-4A76-85A8-8DA35AC55EAF}" type="parTrans" cxnId="{9098086D-81F3-4647-A695-C64D1BEC783B}">
      <dgm:prSet/>
      <dgm:spPr/>
      <dgm:t>
        <a:bodyPr/>
        <a:lstStyle/>
        <a:p>
          <a:endParaRPr lang="en-GB"/>
        </a:p>
      </dgm:t>
    </dgm:pt>
    <dgm:pt modelId="{A26B062B-CE3C-4142-986D-6CC4C9D91731}" type="sibTrans" cxnId="{9098086D-81F3-4647-A695-C64D1BEC783B}">
      <dgm:prSet/>
      <dgm:spPr/>
      <dgm:t>
        <a:bodyPr/>
        <a:lstStyle/>
        <a:p>
          <a:endParaRPr lang="en-GB"/>
        </a:p>
      </dgm:t>
    </dgm:pt>
    <dgm:pt modelId="{42334F7B-7817-44A4-AC89-DE77C708D870}">
      <dgm:prSet custT="1"/>
      <dgm:spPr/>
      <dgm:t>
        <a:bodyPr/>
        <a:lstStyle/>
        <a:p>
          <a:r>
            <a:rPr lang="en-GB" sz="1000" dirty="0"/>
            <a:t>Simple, easy to use,  standard referral form requiring mandatory information resulting in better quality referral; can add digital files &amp; images where available; can track referrals; obtain feedback from referrals; algorithms will direct with referral to the right place at the right time; removal of legacy referral processes i.e. fax or letter to GP; advice and guidance (where commissioned).  </a:t>
          </a:r>
        </a:p>
      </dgm:t>
    </dgm:pt>
    <dgm:pt modelId="{850A957A-01C8-4A72-ADC5-DFB86B37B366}" type="parTrans" cxnId="{F9123274-8CA0-4F3A-B4E3-49089CA8E7F4}">
      <dgm:prSet/>
      <dgm:spPr/>
      <dgm:t>
        <a:bodyPr/>
        <a:lstStyle/>
        <a:p>
          <a:endParaRPr lang="en-GB"/>
        </a:p>
      </dgm:t>
    </dgm:pt>
    <dgm:pt modelId="{3C47C725-60F9-430A-94BD-E84DFAACA31A}" type="sibTrans" cxnId="{F9123274-8CA0-4F3A-B4E3-49089CA8E7F4}">
      <dgm:prSet/>
      <dgm:spPr/>
      <dgm:t>
        <a:bodyPr/>
        <a:lstStyle/>
        <a:p>
          <a:endParaRPr lang="en-GB"/>
        </a:p>
      </dgm:t>
    </dgm:pt>
    <dgm:pt modelId="{48E11A7C-1E93-44C6-B314-49A26D0131E4}">
      <dgm:prSet custT="1"/>
      <dgm:spPr/>
      <dgm:t>
        <a:bodyPr/>
        <a:lstStyle/>
        <a:p>
          <a:r>
            <a:rPr lang="en-GB" sz="1200" dirty="0"/>
            <a:t>Quicker response back to optom, patient and GP’s; more efficient use of Ophthalmologist’s time; better quality of referrals received from standard referral form; receipt of images and data files where available, can refer to other eyecare providers or eyecare speciality or for follow up refer back to optical practice/community provider. </a:t>
          </a:r>
        </a:p>
      </dgm:t>
    </dgm:pt>
    <dgm:pt modelId="{113BE0B9-5B40-4ADD-9002-8E5137979364}" type="parTrans" cxnId="{594238D8-2367-48A6-B124-DDF7155334FE}">
      <dgm:prSet/>
      <dgm:spPr/>
      <dgm:t>
        <a:bodyPr/>
        <a:lstStyle/>
        <a:p>
          <a:endParaRPr lang="en-GB"/>
        </a:p>
      </dgm:t>
    </dgm:pt>
    <dgm:pt modelId="{F654AD85-B280-485B-8B54-27B3E9EB4E4C}" type="sibTrans" cxnId="{594238D8-2367-48A6-B124-DDF7155334FE}">
      <dgm:prSet/>
      <dgm:spPr/>
      <dgm:t>
        <a:bodyPr/>
        <a:lstStyle/>
        <a:p>
          <a:endParaRPr lang="en-GB"/>
        </a:p>
      </dgm:t>
    </dgm:pt>
    <dgm:pt modelId="{8B187667-C732-4845-A1B2-A8E9BE6696CA}">
      <dgm:prSet custT="1"/>
      <dgm:spPr/>
      <dgm:t>
        <a:bodyPr/>
        <a:lstStyle/>
        <a:p>
          <a:endParaRPr lang="en-GB" sz="1200" dirty="0"/>
        </a:p>
      </dgm:t>
    </dgm:pt>
    <dgm:pt modelId="{1A2EAC2D-22C2-4CED-952A-753E5977E6BC}" type="parTrans" cxnId="{93087546-B7FF-4136-B9E6-5C7A198D70BA}">
      <dgm:prSet/>
      <dgm:spPr/>
      <dgm:t>
        <a:bodyPr/>
        <a:lstStyle/>
        <a:p>
          <a:endParaRPr lang="en-GB"/>
        </a:p>
      </dgm:t>
    </dgm:pt>
    <dgm:pt modelId="{1232504B-85AB-43D7-BA8B-B7A0FBB8A817}" type="sibTrans" cxnId="{93087546-B7FF-4136-B9E6-5C7A198D70BA}">
      <dgm:prSet/>
      <dgm:spPr/>
      <dgm:t>
        <a:bodyPr/>
        <a:lstStyle/>
        <a:p>
          <a:endParaRPr lang="en-GB"/>
        </a:p>
      </dgm:t>
    </dgm:pt>
    <dgm:pt modelId="{AD32FF81-D0F6-46A6-B331-996A77BDA186}">
      <dgm:prSet custT="1"/>
      <dgm:spPr/>
      <dgm:t>
        <a:bodyPr/>
        <a:lstStyle/>
        <a:p>
          <a:r>
            <a:rPr lang="en-GB" sz="1200" dirty="0"/>
            <a:t>Quicker response back to the Optometrist, patient and GP; more efficient use of their time, better quality of referrals received from standard referral form; receipt of images and data files where available; ability to onward refer to Trust or reject back to optical practice with reasoning provided  </a:t>
          </a:r>
        </a:p>
      </dgm:t>
    </dgm:pt>
    <dgm:pt modelId="{0B60A1B9-CFAF-4E08-BA70-B8C3B1BE88D2}" type="parTrans" cxnId="{4C882621-863C-4C20-A226-8D50502F0FB5}">
      <dgm:prSet/>
      <dgm:spPr/>
      <dgm:t>
        <a:bodyPr/>
        <a:lstStyle/>
        <a:p>
          <a:endParaRPr lang="en-GB"/>
        </a:p>
      </dgm:t>
    </dgm:pt>
    <dgm:pt modelId="{A5C3349F-E3BE-41F2-85DE-750C5C44AE0C}" type="sibTrans" cxnId="{4C882621-863C-4C20-A226-8D50502F0FB5}">
      <dgm:prSet/>
      <dgm:spPr/>
      <dgm:t>
        <a:bodyPr/>
        <a:lstStyle/>
        <a:p>
          <a:endParaRPr lang="en-GB"/>
        </a:p>
      </dgm:t>
    </dgm:pt>
    <dgm:pt modelId="{D079C879-F373-4CD2-99C0-D8DDE263B9F9}">
      <dgm:prSet custT="1"/>
      <dgm:spPr/>
      <dgm:t>
        <a:bodyPr/>
        <a:lstStyle/>
        <a:p>
          <a:r>
            <a:rPr lang="en-GB" sz="1200" dirty="0"/>
            <a:t>Consistency of referrals across both the region and other primary care services; consistency within the ophthalmic services and pathways, standard reporting across the region and at ICS level for example number of referrals by optometrist, optical practice; number of rejected referrals, reports by trust by pathway etc; ability to identify trends </a:t>
          </a:r>
        </a:p>
      </dgm:t>
    </dgm:pt>
    <dgm:pt modelId="{1AD4EF9B-545C-4709-B5A6-9D42A0574F5E}" type="parTrans" cxnId="{57B9A636-E1FA-463D-8130-88BC45B14559}">
      <dgm:prSet/>
      <dgm:spPr/>
      <dgm:t>
        <a:bodyPr/>
        <a:lstStyle/>
        <a:p>
          <a:endParaRPr lang="en-GB"/>
        </a:p>
      </dgm:t>
    </dgm:pt>
    <dgm:pt modelId="{BACE5C62-048E-45AB-AF3F-93B085871DB2}" type="sibTrans" cxnId="{57B9A636-E1FA-463D-8130-88BC45B14559}">
      <dgm:prSet/>
      <dgm:spPr/>
      <dgm:t>
        <a:bodyPr/>
        <a:lstStyle/>
        <a:p>
          <a:endParaRPr lang="en-GB"/>
        </a:p>
      </dgm:t>
    </dgm:pt>
    <dgm:pt modelId="{0D9C6FEB-88B7-4118-A9B0-C06DEB240BE5}" type="pres">
      <dgm:prSet presAssocID="{41F78BED-8EAE-4AF8-99D2-F5A1E3D6BEE0}" presName="linearFlow" presStyleCnt="0">
        <dgm:presLayoutVars>
          <dgm:dir/>
          <dgm:animLvl val="lvl"/>
          <dgm:resizeHandles val="exact"/>
        </dgm:presLayoutVars>
      </dgm:prSet>
      <dgm:spPr/>
    </dgm:pt>
    <dgm:pt modelId="{BE03BB8A-6D0A-493E-AE39-3A5220A11777}" type="pres">
      <dgm:prSet presAssocID="{3CDE579B-1C12-465F-98DB-2409B1F7A0D7}" presName="composite" presStyleCnt="0"/>
      <dgm:spPr/>
    </dgm:pt>
    <dgm:pt modelId="{DF14A994-9C7A-4FD1-9931-91696314B8F5}" type="pres">
      <dgm:prSet presAssocID="{3CDE579B-1C12-465F-98DB-2409B1F7A0D7}" presName="parentText" presStyleLbl="alignNode1" presStyleIdx="0" presStyleCnt="6">
        <dgm:presLayoutVars>
          <dgm:chMax val="1"/>
          <dgm:bulletEnabled val="1"/>
        </dgm:presLayoutVars>
      </dgm:prSet>
      <dgm:spPr/>
    </dgm:pt>
    <dgm:pt modelId="{C3114880-780F-4489-ACBE-AA07668C4F89}" type="pres">
      <dgm:prSet presAssocID="{3CDE579B-1C12-465F-98DB-2409B1F7A0D7}" presName="descendantText" presStyleLbl="alignAcc1" presStyleIdx="0" presStyleCnt="6" custLinFactNeighborX="254" custLinFactNeighborY="7722">
        <dgm:presLayoutVars>
          <dgm:bulletEnabled val="1"/>
        </dgm:presLayoutVars>
      </dgm:prSet>
      <dgm:spPr/>
    </dgm:pt>
    <dgm:pt modelId="{F1A7A77C-ED4A-4472-8429-AE20129CAB7B}" type="pres">
      <dgm:prSet presAssocID="{6F1C96CA-337C-4F2B-9EAA-53BB58073093}" presName="sp" presStyleCnt="0"/>
      <dgm:spPr/>
    </dgm:pt>
    <dgm:pt modelId="{7FC12CB7-84E1-4BF8-A7B9-DD8A6271ECC2}" type="pres">
      <dgm:prSet presAssocID="{645E16E1-6941-4683-9F3A-0818FAF57542}" presName="composite" presStyleCnt="0"/>
      <dgm:spPr/>
    </dgm:pt>
    <dgm:pt modelId="{60DEADAA-EBD2-4610-BCD3-DDCAD7D4DA3F}" type="pres">
      <dgm:prSet presAssocID="{645E16E1-6941-4683-9F3A-0818FAF57542}" presName="parentText" presStyleLbl="alignNode1" presStyleIdx="1" presStyleCnt="6">
        <dgm:presLayoutVars>
          <dgm:chMax val="1"/>
          <dgm:bulletEnabled val="1"/>
        </dgm:presLayoutVars>
      </dgm:prSet>
      <dgm:spPr/>
    </dgm:pt>
    <dgm:pt modelId="{0F70E0D1-6B33-42F2-8F41-E92FA61C5FEE}" type="pres">
      <dgm:prSet presAssocID="{645E16E1-6941-4683-9F3A-0818FAF57542}" presName="descendantText" presStyleLbl="alignAcc1" presStyleIdx="1" presStyleCnt="6">
        <dgm:presLayoutVars>
          <dgm:bulletEnabled val="1"/>
        </dgm:presLayoutVars>
      </dgm:prSet>
      <dgm:spPr/>
    </dgm:pt>
    <dgm:pt modelId="{C476B411-998E-4E7B-A3D5-0166627241B1}" type="pres">
      <dgm:prSet presAssocID="{4BC36DE8-F9F5-479F-A40B-1AB3337FD802}" presName="sp" presStyleCnt="0"/>
      <dgm:spPr/>
    </dgm:pt>
    <dgm:pt modelId="{FE432EE3-EFAC-4F90-B6C9-95F104745358}" type="pres">
      <dgm:prSet presAssocID="{A869022F-A399-4F49-9B8D-EF3E8AC6B301}" presName="composite" presStyleCnt="0"/>
      <dgm:spPr/>
    </dgm:pt>
    <dgm:pt modelId="{D7373CEA-A142-4734-87F9-276FD7344E4B}" type="pres">
      <dgm:prSet presAssocID="{A869022F-A399-4F49-9B8D-EF3E8AC6B301}" presName="parentText" presStyleLbl="alignNode1" presStyleIdx="2" presStyleCnt="6">
        <dgm:presLayoutVars>
          <dgm:chMax val="1"/>
          <dgm:bulletEnabled val="1"/>
        </dgm:presLayoutVars>
      </dgm:prSet>
      <dgm:spPr/>
    </dgm:pt>
    <dgm:pt modelId="{2B3AFC18-D947-419C-8126-DD6D66F51912}" type="pres">
      <dgm:prSet presAssocID="{A869022F-A399-4F49-9B8D-EF3E8AC6B301}" presName="descendantText" presStyleLbl="alignAcc1" presStyleIdx="2" presStyleCnt="6">
        <dgm:presLayoutVars>
          <dgm:bulletEnabled val="1"/>
        </dgm:presLayoutVars>
      </dgm:prSet>
      <dgm:spPr/>
    </dgm:pt>
    <dgm:pt modelId="{460FB2C3-100D-4BEE-8613-B005C87E9BA8}" type="pres">
      <dgm:prSet presAssocID="{2696B8AD-C006-45DF-AB5D-44263A44D726}" presName="sp" presStyleCnt="0"/>
      <dgm:spPr/>
    </dgm:pt>
    <dgm:pt modelId="{DEDD2B14-9997-4365-8D12-6A0CD70A3897}" type="pres">
      <dgm:prSet presAssocID="{5A805A5F-F0B0-47B7-8035-63706FEC20C2}" presName="composite" presStyleCnt="0"/>
      <dgm:spPr/>
    </dgm:pt>
    <dgm:pt modelId="{1390B4A8-309E-4A0B-92A7-41F40E73B40A}" type="pres">
      <dgm:prSet presAssocID="{5A805A5F-F0B0-47B7-8035-63706FEC20C2}" presName="parentText" presStyleLbl="alignNode1" presStyleIdx="3" presStyleCnt="6">
        <dgm:presLayoutVars>
          <dgm:chMax val="1"/>
          <dgm:bulletEnabled val="1"/>
        </dgm:presLayoutVars>
      </dgm:prSet>
      <dgm:spPr/>
    </dgm:pt>
    <dgm:pt modelId="{95F7B44E-F2EF-4BA7-9D33-774058A6B277}" type="pres">
      <dgm:prSet presAssocID="{5A805A5F-F0B0-47B7-8035-63706FEC20C2}" presName="descendantText" presStyleLbl="alignAcc1" presStyleIdx="3" presStyleCnt="6" custLinFactNeighborX="0">
        <dgm:presLayoutVars>
          <dgm:bulletEnabled val="1"/>
        </dgm:presLayoutVars>
      </dgm:prSet>
      <dgm:spPr/>
    </dgm:pt>
    <dgm:pt modelId="{4FD9C0F3-8A3E-4DFB-900C-84B344BA2E71}" type="pres">
      <dgm:prSet presAssocID="{F8AFF9D1-5311-4A9E-946E-7DC66A3D3A4E}" presName="sp" presStyleCnt="0"/>
      <dgm:spPr/>
    </dgm:pt>
    <dgm:pt modelId="{2DCD6B1B-4700-4465-A060-D0636CAEE7FA}" type="pres">
      <dgm:prSet presAssocID="{CF2A8EF6-39D8-4572-8053-AC0BDBEE2557}" presName="composite" presStyleCnt="0"/>
      <dgm:spPr/>
    </dgm:pt>
    <dgm:pt modelId="{C7C5B225-799D-41B6-BE3F-3C6073609FEF}" type="pres">
      <dgm:prSet presAssocID="{CF2A8EF6-39D8-4572-8053-AC0BDBEE2557}" presName="parentText" presStyleLbl="alignNode1" presStyleIdx="4" presStyleCnt="6">
        <dgm:presLayoutVars>
          <dgm:chMax val="1"/>
          <dgm:bulletEnabled val="1"/>
        </dgm:presLayoutVars>
      </dgm:prSet>
      <dgm:spPr/>
    </dgm:pt>
    <dgm:pt modelId="{C868037F-F2C5-4B68-B45D-4C90C2D3E0DB}" type="pres">
      <dgm:prSet presAssocID="{CF2A8EF6-39D8-4572-8053-AC0BDBEE2557}" presName="descendantText" presStyleLbl="alignAcc1" presStyleIdx="4" presStyleCnt="6">
        <dgm:presLayoutVars>
          <dgm:bulletEnabled val="1"/>
        </dgm:presLayoutVars>
      </dgm:prSet>
      <dgm:spPr/>
    </dgm:pt>
    <dgm:pt modelId="{A929808A-D5CE-4A2D-A631-F8761A325811}" type="pres">
      <dgm:prSet presAssocID="{4CE5AE9A-8059-4A5A-85D6-37D7EA6CE163}" presName="sp" presStyleCnt="0"/>
      <dgm:spPr/>
    </dgm:pt>
    <dgm:pt modelId="{09441A71-B396-4081-AD20-9EEA2B786A21}" type="pres">
      <dgm:prSet presAssocID="{3414C334-2BF3-4B07-81CD-DECFA6D975D4}" presName="composite" presStyleCnt="0"/>
      <dgm:spPr/>
    </dgm:pt>
    <dgm:pt modelId="{783F21AD-DB34-4E1D-8445-D5DDEA43B249}" type="pres">
      <dgm:prSet presAssocID="{3414C334-2BF3-4B07-81CD-DECFA6D975D4}" presName="parentText" presStyleLbl="alignNode1" presStyleIdx="5" presStyleCnt="6">
        <dgm:presLayoutVars>
          <dgm:chMax val="1"/>
          <dgm:bulletEnabled val="1"/>
        </dgm:presLayoutVars>
      </dgm:prSet>
      <dgm:spPr/>
    </dgm:pt>
    <dgm:pt modelId="{F7A9EA25-9D68-4B80-B709-99713D867593}" type="pres">
      <dgm:prSet presAssocID="{3414C334-2BF3-4B07-81CD-DECFA6D975D4}" presName="descendantText" presStyleLbl="alignAcc1" presStyleIdx="5" presStyleCnt="6">
        <dgm:presLayoutVars>
          <dgm:bulletEnabled val="1"/>
        </dgm:presLayoutVars>
      </dgm:prSet>
      <dgm:spPr/>
    </dgm:pt>
  </dgm:ptLst>
  <dgm:cxnLst>
    <dgm:cxn modelId="{5C866400-16F9-4A6E-AF88-4E9E480CE861}" srcId="{41F78BED-8EAE-4AF8-99D2-F5A1E3D6BEE0}" destId="{3CDE579B-1C12-465F-98DB-2409B1F7A0D7}" srcOrd="0" destOrd="0" parTransId="{FF637DEC-32C1-459E-9BFF-F675DC110338}" sibTransId="{6F1C96CA-337C-4F2B-9EAA-53BB58073093}"/>
    <dgm:cxn modelId="{BE3CED0A-E9AD-43EE-832E-9CC4988E076D}" type="presOf" srcId="{A869022F-A399-4F49-9B8D-EF3E8AC6B301}" destId="{D7373CEA-A142-4734-87F9-276FD7344E4B}" srcOrd="0" destOrd="0" presId="urn:microsoft.com/office/officeart/2005/8/layout/chevron2"/>
    <dgm:cxn modelId="{223F250E-789D-4CCE-97AA-370D75937CA6}" srcId="{41F78BED-8EAE-4AF8-99D2-F5A1E3D6BEE0}" destId="{645E16E1-6941-4683-9F3A-0818FAF57542}" srcOrd="1" destOrd="0" parTransId="{452549ED-4F17-4124-B01F-4C0F54270820}" sibTransId="{4BC36DE8-F9F5-479F-A40B-1AB3337FD802}"/>
    <dgm:cxn modelId="{4C882621-863C-4C20-A226-8D50502F0FB5}" srcId="{CF2A8EF6-39D8-4572-8053-AC0BDBEE2557}" destId="{AD32FF81-D0F6-46A6-B331-996A77BDA186}" srcOrd="1" destOrd="0" parTransId="{0B60A1B9-CFAF-4E08-BA70-B8C3B1BE88D2}" sibTransId="{A5C3349F-E3BE-41F2-85DE-750C5C44AE0C}"/>
    <dgm:cxn modelId="{90956321-252B-4CA8-94C5-87C2A8148C46}" srcId="{3CDE579B-1C12-465F-98DB-2409B1F7A0D7}" destId="{5BCCCEF7-D615-4824-BAE5-E49888D86D22}" srcOrd="0" destOrd="0" parTransId="{416C07C4-2FF5-421F-ACAD-F1D1A9B49CE4}" sibTransId="{95D7B0EC-DA7E-44CC-BFDB-7DC0B8AF7C02}"/>
    <dgm:cxn modelId="{E4E9CF24-6642-4FAE-A9C2-C04615C6FEC1}" srcId="{41F78BED-8EAE-4AF8-99D2-F5A1E3D6BEE0}" destId="{3414C334-2BF3-4B07-81CD-DECFA6D975D4}" srcOrd="5" destOrd="0" parTransId="{BA91C6DF-084B-4514-AC3C-DB3BCCFE3073}" sibTransId="{D69991A5-AFB8-43DF-ACF2-7F4583B69E84}"/>
    <dgm:cxn modelId="{57B9A636-E1FA-463D-8130-88BC45B14559}" srcId="{3414C334-2BF3-4B07-81CD-DECFA6D975D4}" destId="{D079C879-F373-4CD2-99C0-D8DDE263B9F9}" srcOrd="0" destOrd="0" parTransId="{1AD4EF9B-545C-4709-B5A6-9D42A0574F5E}" sibTransId="{BACE5C62-048E-45AB-AF3F-93B085871DB2}"/>
    <dgm:cxn modelId="{F1B1353F-9150-4E9F-AB14-C7AC6F36C6F9}" type="presOf" srcId="{3414C334-2BF3-4B07-81CD-DECFA6D975D4}" destId="{783F21AD-DB34-4E1D-8445-D5DDEA43B249}" srcOrd="0" destOrd="0" presId="urn:microsoft.com/office/officeart/2005/8/layout/chevron2"/>
    <dgm:cxn modelId="{93087546-B7FF-4136-B9E6-5C7A198D70BA}" srcId="{CF2A8EF6-39D8-4572-8053-AC0BDBEE2557}" destId="{8B187667-C732-4845-A1B2-A8E9BE6696CA}" srcOrd="0" destOrd="0" parTransId="{1A2EAC2D-22C2-4CED-952A-753E5977E6BC}" sibTransId="{1232504B-85AB-43D7-BA8B-B7A0FBB8A817}"/>
    <dgm:cxn modelId="{928E2649-3671-47AC-9AA5-BD71EC39756D}" type="presOf" srcId="{8B187667-C732-4845-A1B2-A8E9BE6696CA}" destId="{C868037F-F2C5-4B68-B45D-4C90C2D3E0DB}" srcOrd="0" destOrd="0" presId="urn:microsoft.com/office/officeart/2005/8/layout/chevron2"/>
    <dgm:cxn modelId="{DB2A524A-91F7-478A-AE97-390DD76FFAA2}" srcId="{41F78BED-8EAE-4AF8-99D2-F5A1E3D6BEE0}" destId="{CF2A8EF6-39D8-4572-8053-AC0BDBEE2557}" srcOrd="4" destOrd="0" parTransId="{4846F2B7-CAAE-4011-AED4-50BCDD3473AE}" sibTransId="{4CE5AE9A-8059-4A5A-85D6-37D7EA6CE163}"/>
    <dgm:cxn modelId="{68EBCA6B-8936-465F-AE71-B3CAA6D44560}" type="presOf" srcId="{CF2A8EF6-39D8-4572-8053-AC0BDBEE2557}" destId="{C7C5B225-799D-41B6-BE3F-3C6073609FEF}" srcOrd="0" destOrd="0" presId="urn:microsoft.com/office/officeart/2005/8/layout/chevron2"/>
    <dgm:cxn modelId="{9098086D-81F3-4647-A695-C64D1BEC783B}" srcId="{645E16E1-6941-4683-9F3A-0818FAF57542}" destId="{42051C68-66FE-48A5-B730-25414213A757}" srcOrd="0" destOrd="0" parTransId="{8E2B73BD-9AEF-4A76-85A8-8DA35AC55EAF}" sibTransId="{A26B062B-CE3C-4142-986D-6CC4C9D91731}"/>
    <dgm:cxn modelId="{710F7350-736F-4B04-B4BE-5535F90318FF}" srcId="{41F78BED-8EAE-4AF8-99D2-F5A1E3D6BEE0}" destId="{A869022F-A399-4F49-9B8D-EF3E8AC6B301}" srcOrd="2" destOrd="0" parTransId="{14836AA0-C01C-48AB-BBD4-57737EFC79E9}" sibTransId="{2696B8AD-C006-45DF-AB5D-44263A44D726}"/>
    <dgm:cxn modelId="{F9123274-8CA0-4F3A-B4E3-49089CA8E7F4}" srcId="{A869022F-A399-4F49-9B8D-EF3E8AC6B301}" destId="{42334F7B-7817-44A4-AC89-DE77C708D870}" srcOrd="0" destOrd="0" parTransId="{850A957A-01C8-4A72-ADC5-DFB86B37B366}" sibTransId="{3C47C725-60F9-430A-94BD-E84DFAACA31A}"/>
    <dgm:cxn modelId="{DC979055-E6A0-478C-8F92-10A6EC16DD17}" srcId="{41F78BED-8EAE-4AF8-99D2-F5A1E3D6BEE0}" destId="{5A805A5F-F0B0-47B7-8035-63706FEC20C2}" srcOrd="3" destOrd="0" parTransId="{B27D69D6-2AC3-47D4-A910-16AE899A7F58}" sibTransId="{F8AFF9D1-5311-4A9E-946E-7DC66A3D3A4E}"/>
    <dgm:cxn modelId="{CC2FE084-CE2F-46FF-9F69-F9299A5F36F6}" type="presOf" srcId="{5BCCCEF7-D615-4824-BAE5-E49888D86D22}" destId="{C3114880-780F-4489-ACBE-AA07668C4F89}" srcOrd="0" destOrd="0" presId="urn:microsoft.com/office/officeart/2005/8/layout/chevron2"/>
    <dgm:cxn modelId="{76953794-9F1E-4567-9EAE-AD9A334EBED0}" type="presOf" srcId="{42051C68-66FE-48A5-B730-25414213A757}" destId="{0F70E0D1-6B33-42F2-8F41-E92FA61C5FEE}" srcOrd="0" destOrd="0" presId="urn:microsoft.com/office/officeart/2005/8/layout/chevron2"/>
    <dgm:cxn modelId="{18B5F5A1-756A-4D59-A11B-BC5246404747}" type="presOf" srcId="{645E16E1-6941-4683-9F3A-0818FAF57542}" destId="{60DEADAA-EBD2-4610-BCD3-DDCAD7D4DA3F}" srcOrd="0" destOrd="0" presId="urn:microsoft.com/office/officeart/2005/8/layout/chevron2"/>
    <dgm:cxn modelId="{4B34EEBD-4D88-4254-8121-CCC92D8F2A4C}" type="presOf" srcId="{AD32FF81-D0F6-46A6-B331-996A77BDA186}" destId="{C868037F-F2C5-4B68-B45D-4C90C2D3E0DB}" srcOrd="0" destOrd="1" presId="urn:microsoft.com/office/officeart/2005/8/layout/chevron2"/>
    <dgm:cxn modelId="{5C8477BF-E9E2-4595-95A6-722DB19B707B}" type="presOf" srcId="{48E11A7C-1E93-44C6-B314-49A26D0131E4}" destId="{95F7B44E-F2EF-4BA7-9D33-774058A6B277}" srcOrd="0" destOrd="0" presId="urn:microsoft.com/office/officeart/2005/8/layout/chevron2"/>
    <dgm:cxn modelId="{A711BBC1-90DD-47C2-9812-DCFE12C4F672}" type="presOf" srcId="{42334F7B-7817-44A4-AC89-DE77C708D870}" destId="{2B3AFC18-D947-419C-8126-DD6D66F51912}" srcOrd="0" destOrd="0" presId="urn:microsoft.com/office/officeart/2005/8/layout/chevron2"/>
    <dgm:cxn modelId="{57DAD7D0-2A51-4F1D-90C0-E71C5F30F893}" type="presOf" srcId="{D079C879-F373-4CD2-99C0-D8DDE263B9F9}" destId="{F7A9EA25-9D68-4B80-B709-99713D867593}" srcOrd="0" destOrd="0" presId="urn:microsoft.com/office/officeart/2005/8/layout/chevron2"/>
    <dgm:cxn modelId="{EFEABFD2-E31E-43F3-8699-E229F8B5B018}" type="presOf" srcId="{5A805A5F-F0B0-47B7-8035-63706FEC20C2}" destId="{1390B4A8-309E-4A0B-92A7-41F40E73B40A}" srcOrd="0" destOrd="0" presId="urn:microsoft.com/office/officeart/2005/8/layout/chevron2"/>
    <dgm:cxn modelId="{594238D8-2367-48A6-B124-DDF7155334FE}" srcId="{5A805A5F-F0B0-47B7-8035-63706FEC20C2}" destId="{48E11A7C-1E93-44C6-B314-49A26D0131E4}" srcOrd="0" destOrd="0" parTransId="{113BE0B9-5B40-4ADD-9002-8E5137979364}" sibTransId="{F654AD85-B280-485B-8B54-27B3E9EB4E4C}"/>
    <dgm:cxn modelId="{19A166F2-CD63-40ED-8DA2-8144BA5E2A82}" type="presOf" srcId="{3CDE579B-1C12-465F-98DB-2409B1F7A0D7}" destId="{DF14A994-9C7A-4FD1-9931-91696314B8F5}" srcOrd="0" destOrd="0" presId="urn:microsoft.com/office/officeart/2005/8/layout/chevron2"/>
    <dgm:cxn modelId="{5A6277FE-5EEE-4C42-9C7B-B2D09F69B8A2}" type="presOf" srcId="{41F78BED-8EAE-4AF8-99D2-F5A1E3D6BEE0}" destId="{0D9C6FEB-88B7-4118-A9B0-C06DEB240BE5}" srcOrd="0" destOrd="0" presId="urn:microsoft.com/office/officeart/2005/8/layout/chevron2"/>
    <dgm:cxn modelId="{1EBAD788-ED24-4D2D-8A9C-DBB9DDF10897}" type="presParOf" srcId="{0D9C6FEB-88B7-4118-A9B0-C06DEB240BE5}" destId="{BE03BB8A-6D0A-493E-AE39-3A5220A11777}" srcOrd="0" destOrd="0" presId="urn:microsoft.com/office/officeart/2005/8/layout/chevron2"/>
    <dgm:cxn modelId="{DFDC50F3-FF29-43D9-B918-C35A13126DB9}" type="presParOf" srcId="{BE03BB8A-6D0A-493E-AE39-3A5220A11777}" destId="{DF14A994-9C7A-4FD1-9931-91696314B8F5}" srcOrd="0" destOrd="0" presId="urn:microsoft.com/office/officeart/2005/8/layout/chevron2"/>
    <dgm:cxn modelId="{B926AF0A-82D2-455D-A540-9DC017E1416B}" type="presParOf" srcId="{BE03BB8A-6D0A-493E-AE39-3A5220A11777}" destId="{C3114880-780F-4489-ACBE-AA07668C4F89}" srcOrd="1" destOrd="0" presId="urn:microsoft.com/office/officeart/2005/8/layout/chevron2"/>
    <dgm:cxn modelId="{4721191E-D778-4655-B9FA-643A9429ABCE}" type="presParOf" srcId="{0D9C6FEB-88B7-4118-A9B0-C06DEB240BE5}" destId="{F1A7A77C-ED4A-4472-8429-AE20129CAB7B}" srcOrd="1" destOrd="0" presId="urn:microsoft.com/office/officeart/2005/8/layout/chevron2"/>
    <dgm:cxn modelId="{D012DA85-3D07-475B-923F-96CB790B688C}" type="presParOf" srcId="{0D9C6FEB-88B7-4118-A9B0-C06DEB240BE5}" destId="{7FC12CB7-84E1-4BF8-A7B9-DD8A6271ECC2}" srcOrd="2" destOrd="0" presId="urn:microsoft.com/office/officeart/2005/8/layout/chevron2"/>
    <dgm:cxn modelId="{AC30DCAF-4F64-4E1D-9DA2-346434CE463A}" type="presParOf" srcId="{7FC12CB7-84E1-4BF8-A7B9-DD8A6271ECC2}" destId="{60DEADAA-EBD2-4610-BCD3-DDCAD7D4DA3F}" srcOrd="0" destOrd="0" presId="urn:microsoft.com/office/officeart/2005/8/layout/chevron2"/>
    <dgm:cxn modelId="{4147CD60-DD74-4215-8E2A-E9FBFC6AD932}" type="presParOf" srcId="{7FC12CB7-84E1-4BF8-A7B9-DD8A6271ECC2}" destId="{0F70E0D1-6B33-42F2-8F41-E92FA61C5FEE}" srcOrd="1" destOrd="0" presId="urn:microsoft.com/office/officeart/2005/8/layout/chevron2"/>
    <dgm:cxn modelId="{4461C841-9691-46A9-9264-F12631D1E269}" type="presParOf" srcId="{0D9C6FEB-88B7-4118-A9B0-C06DEB240BE5}" destId="{C476B411-998E-4E7B-A3D5-0166627241B1}" srcOrd="3" destOrd="0" presId="urn:microsoft.com/office/officeart/2005/8/layout/chevron2"/>
    <dgm:cxn modelId="{F0FB755E-519C-4864-A616-FF1D42C480E4}" type="presParOf" srcId="{0D9C6FEB-88B7-4118-A9B0-C06DEB240BE5}" destId="{FE432EE3-EFAC-4F90-B6C9-95F104745358}" srcOrd="4" destOrd="0" presId="urn:microsoft.com/office/officeart/2005/8/layout/chevron2"/>
    <dgm:cxn modelId="{5CAB9D31-A28A-4D4A-AB29-F62F4698B949}" type="presParOf" srcId="{FE432EE3-EFAC-4F90-B6C9-95F104745358}" destId="{D7373CEA-A142-4734-87F9-276FD7344E4B}" srcOrd="0" destOrd="0" presId="urn:microsoft.com/office/officeart/2005/8/layout/chevron2"/>
    <dgm:cxn modelId="{81CC4864-A5CC-4358-BFA5-8E7AE0154D99}" type="presParOf" srcId="{FE432EE3-EFAC-4F90-B6C9-95F104745358}" destId="{2B3AFC18-D947-419C-8126-DD6D66F51912}" srcOrd="1" destOrd="0" presId="urn:microsoft.com/office/officeart/2005/8/layout/chevron2"/>
    <dgm:cxn modelId="{BF9FB2A9-8D6F-4A7A-8C5F-81C238558B94}" type="presParOf" srcId="{0D9C6FEB-88B7-4118-A9B0-C06DEB240BE5}" destId="{460FB2C3-100D-4BEE-8613-B005C87E9BA8}" srcOrd="5" destOrd="0" presId="urn:microsoft.com/office/officeart/2005/8/layout/chevron2"/>
    <dgm:cxn modelId="{AEF641A2-4630-49C7-89F3-132BB3B4E4D2}" type="presParOf" srcId="{0D9C6FEB-88B7-4118-A9B0-C06DEB240BE5}" destId="{DEDD2B14-9997-4365-8D12-6A0CD70A3897}" srcOrd="6" destOrd="0" presId="urn:microsoft.com/office/officeart/2005/8/layout/chevron2"/>
    <dgm:cxn modelId="{E9BF7FF3-4E7B-4CE2-B301-A75B5E4903EF}" type="presParOf" srcId="{DEDD2B14-9997-4365-8D12-6A0CD70A3897}" destId="{1390B4A8-309E-4A0B-92A7-41F40E73B40A}" srcOrd="0" destOrd="0" presId="urn:microsoft.com/office/officeart/2005/8/layout/chevron2"/>
    <dgm:cxn modelId="{FEF8D1CA-A017-4606-A58A-4EBE5609007C}" type="presParOf" srcId="{DEDD2B14-9997-4365-8D12-6A0CD70A3897}" destId="{95F7B44E-F2EF-4BA7-9D33-774058A6B277}" srcOrd="1" destOrd="0" presId="urn:microsoft.com/office/officeart/2005/8/layout/chevron2"/>
    <dgm:cxn modelId="{0C23FC17-D43D-4FF2-A0F1-152386F5CD2F}" type="presParOf" srcId="{0D9C6FEB-88B7-4118-A9B0-C06DEB240BE5}" destId="{4FD9C0F3-8A3E-4DFB-900C-84B344BA2E71}" srcOrd="7" destOrd="0" presId="urn:microsoft.com/office/officeart/2005/8/layout/chevron2"/>
    <dgm:cxn modelId="{2AD9B4B7-A244-4F0A-8588-BE4FB936CD34}" type="presParOf" srcId="{0D9C6FEB-88B7-4118-A9B0-C06DEB240BE5}" destId="{2DCD6B1B-4700-4465-A060-D0636CAEE7FA}" srcOrd="8" destOrd="0" presId="urn:microsoft.com/office/officeart/2005/8/layout/chevron2"/>
    <dgm:cxn modelId="{09C9F13D-4373-4248-A523-033D39A9DA0A}" type="presParOf" srcId="{2DCD6B1B-4700-4465-A060-D0636CAEE7FA}" destId="{C7C5B225-799D-41B6-BE3F-3C6073609FEF}" srcOrd="0" destOrd="0" presId="urn:microsoft.com/office/officeart/2005/8/layout/chevron2"/>
    <dgm:cxn modelId="{14AD4212-4C12-44F0-B34C-F3FEA4F8A12B}" type="presParOf" srcId="{2DCD6B1B-4700-4465-A060-D0636CAEE7FA}" destId="{C868037F-F2C5-4B68-B45D-4C90C2D3E0DB}" srcOrd="1" destOrd="0" presId="urn:microsoft.com/office/officeart/2005/8/layout/chevron2"/>
    <dgm:cxn modelId="{87192399-5F16-4BA2-A050-7BD7B436FBCA}" type="presParOf" srcId="{0D9C6FEB-88B7-4118-A9B0-C06DEB240BE5}" destId="{A929808A-D5CE-4A2D-A631-F8761A325811}" srcOrd="9" destOrd="0" presId="urn:microsoft.com/office/officeart/2005/8/layout/chevron2"/>
    <dgm:cxn modelId="{97EB30A7-3E24-410F-96C2-4FEA31FA8313}" type="presParOf" srcId="{0D9C6FEB-88B7-4118-A9B0-C06DEB240BE5}" destId="{09441A71-B396-4081-AD20-9EEA2B786A21}" srcOrd="10" destOrd="0" presId="urn:microsoft.com/office/officeart/2005/8/layout/chevron2"/>
    <dgm:cxn modelId="{97C40893-5D26-4EE3-B634-70CD47C966D9}" type="presParOf" srcId="{09441A71-B396-4081-AD20-9EEA2B786A21}" destId="{783F21AD-DB34-4E1D-8445-D5DDEA43B249}" srcOrd="0" destOrd="0" presId="urn:microsoft.com/office/officeart/2005/8/layout/chevron2"/>
    <dgm:cxn modelId="{09127362-FD89-4EEF-8C54-BD7D76A73F75}" type="presParOf" srcId="{09441A71-B396-4081-AD20-9EEA2B786A21}" destId="{F7A9EA25-9D68-4B80-B709-99713D86759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D87D67-B02F-423B-AFB0-454E0FC5AA4A}">
      <dsp:nvSpPr>
        <dsp:cNvPr id="0" name=""/>
        <dsp:cNvSpPr/>
      </dsp:nvSpPr>
      <dsp:spPr>
        <a:xfrm>
          <a:off x="5191" y="1911"/>
          <a:ext cx="10631115" cy="83587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l" defTabSz="711200">
            <a:lnSpc>
              <a:spcPct val="90000"/>
            </a:lnSpc>
            <a:spcBef>
              <a:spcPct val="0"/>
            </a:spcBef>
            <a:spcAft>
              <a:spcPct val="35000"/>
            </a:spcAft>
            <a:buNone/>
          </a:pPr>
          <a:r>
            <a:rPr lang="en-GB" sz="1600" kern="1200" dirty="0"/>
            <a:t>In the </a:t>
          </a:r>
          <a:r>
            <a:rPr lang="en-GB" sz="1600" kern="1200" dirty="0">
              <a:solidFill>
                <a:schemeClr val="bg1"/>
              </a:solidFill>
            </a:rPr>
            <a:t>Midlands Region circa 1200 Optometry practices refer via fax,  paper (via the post), email or via a GP with a minority having an electronic system in place. The current system has many drawbacks, such as no feedback is provided and an  inability to send images with the referral. </a:t>
          </a:r>
        </a:p>
      </dsp:txBody>
      <dsp:txXfrm>
        <a:off x="45995" y="42715"/>
        <a:ext cx="10549507" cy="754264"/>
      </dsp:txXfrm>
    </dsp:sp>
    <dsp:sp modelId="{8C4A566C-5269-4E58-AF00-AFA8111148EF}">
      <dsp:nvSpPr>
        <dsp:cNvPr id="0" name=""/>
        <dsp:cNvSpPr/>
      </dsp:nvSpPr>
      <dsp:spPr>
        <a:xfrm>
          <a:off x="5191" y="879577"/>
          <a:ext cx="10631115" cy="83587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l" defTabSz="711200">
            <a:lnSpc>
              <a:spcPct val="90000"/>
            </a:lnSpc>
            <a:spcBef>
              <a:spcPct val="0"/>
            </a:spcBef>
            <a:spcAft>
              <a:spcPct val="35000"/>
            </a:spcAft>
            <a:buNone/>
          </a:pPr>
          <a:r>
            <a:rPr lang="en-GB" sz="1600" kern="1200" dirty="0"/>
            <a:t>The vast majority of eyecare referrals consist of transferring patient information from the Optical Practice to an Acute Hospital or Community Services provider directly or via the patient’s GP and/or a triage system, which adds time.  </a:t>
          </a:r>
        </a:p>
      </dsp:txBody>
      <dsp:txXfrm>
        <a:off x="45995" y="920381"/>
        <a:ext cx="10549507" cy="754264"/>
      </dsp:txXfrm>
    </dsp:sp>
    <dsp:sp modelId="{3A1365D3-A9E4-4CED-B573-B8A7D48F63CC}">
      <dsp:nvSpPr>
        <dsp:cNvPr id="0" name=""/>
        <dsp:cNvSpPr/>
      </dsp:nvSpPr>
      <dsp:spPr>
        <a:xfrm>
          <a:off x="5191" y="1757244"/>
          <a:ext cx="10631115" cy="83587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l" defTabSz="711200">
            <a:lnSpc>
              <a:spcPct val="90000"/>
            </a:lnSpc>
            <a:spcBef>
              <a:spcPct val="0"/>
            </a:spcBef>
            <a:spcAft>
              <a:spcPct val="35000"/>
            </a:spcAft>
            <a:buNone/>
          </a:pPr>
          <a:r>
            <a:rPr lang="en-GB" sz="1600" kern="1200" dirty="0"/>
            <a:t>Optical practices have their own facilities in place with varying degrees of capability and maturity in respect of IT systems (including hardware and software) and image acquisition equipment.</a:t>
          </a:r>
        </a:p>
      </dsp:txBody>
      <dsp:txXfrm>
        <a:off x="45995" y="1798048"/>
        <a:ext cx="10549507" cy="754264"/>
      </dsp:txXfrm>
    </dsp:sp>
    <dsp:sp modelId="{721597ED-12A5-42B8-BF6B-4ACE5CBB09D7}">
      <dsp:nvSpPr>
        <dsp:cNvPr id="0" name=""/>
        <dsp:cNvSpPr/>
      </dsp:nvSpPr>
      <dsp:spPr>
        <a:xfrm>
          <a:off x="5191" y="2634910"/>
          <a:ext cx="10631115" cy="83587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l" defTabSz="711200">
            <a:lnSpc>
              <a:spcPct val="90000"/>
            </a:lnSpc>
            <a:spcBef>
              <a:spcPct val="0"/>
            </a:spcBef>
            <a:spcAft>
              <a:spcPct val="35000"/>
            </a:spcAft>
            <a:buNone/>
          </a:pPr>
          <a:r>
            <a:rPr lang="en-GB" sz="1600" kern="1200" dirty="0"/>
            <a:t>GP Practices have a range of systems such as SystmOne; EMIS; EMIS LV and Vision as well as their own IT hardware and software in place deployed on their own hardware with their own bespoke software system(s).  </a:t>
          </a:r>
        </a:p>
      </dsp:txBody>
      <dsp:txXfrm>
        <a:off x="45995" y="2675714"/>
        <a:ext cx="10549507" cy="754264"/>
      </dsp:txXfrm>
    </dsp:sp>
    <dsp:sp modelId="{774F933E-4BA5-4C64-971A-5873902C002D}">
      <dsp:nvSpPr>
        <dsp:cNvPr id="0" name=""/>
        <dsp:cNvSpPr/>
      </dsp:nvSpPr>
      <dsp:spPr>
        <a:xfrm>
          <a:off x="5191" y="3512576"/>
          <a:ext cx="10631115" cy="83587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l" defTabSz="711200">
            <a:lnSpc>
              <a:spcPct val="90000"/>
            </a:lnSpc>
            <a:spcBef>
              <a:spcPct val="0"/>
            </a:spcBef>
            <a:spcAft>
              <a:spcPct val="35000"/>
            </a:spcAft>
            <a:buNone/>
          </a:pPr>
          <a:r>
            <a:rPr lang="en-GB" sz="1600" kern="1200" dirty="0"/>
            <a:t>Trusts/community providers will also use a variety of IT systems, for both patient administration and clinical record keeping potentially with their own bespoke IT systems.     		</a:t>
          </a:r>
        </a:p>
      </dsp:txBody>
      <dsp:txXfrm>
        <a:off x="45995" y="3553380"/>
        <a:ext cx="10549507" cy="7542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14A994-9C7A-4FD1-9931-91696314B8F5}">
      <dsp:nvSpPr>
        <dsp:cNvPr id="0" name=""/>
        <dsp:cNvSpPr/>
      </dsp:nvSpPr>
      <dsp:spPr>
        <a:xfrm rot="5400000">
          <a:off x="-139415" y="142682"/>
          <a:ext cx="929437" cy="65060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The system</a:t>
          </a:r>
        </a:p>
      </dsp:txBody>
      <dsp:txXfrm rot="-5400000">
        <a:off x="1" y="328569"/>
        <a:ext cx="650606" cy="278831"/>
      </dsp:txXfrm>
    </dsp:sp>
    <dsp:sp modelId="{C3114880-780F-4489-ACBE-AA07668C4F89}">
      <dsp:nvSpPr>
        <dsp:cNvPr id="0" name=""/>
        <dsp:cNvSpPr/>
      </dsp:nvSpPr>
      <dsp:spPr>
        <a:xfrm rot="5400000">
          <a:off x="5864198" y="-5163674"/>
          <a:ext cx="604134" cy="1103131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GB" sz="1200" kern="1200" dirty="0"/>
            <a:t>Improved Communication, real-time transfer of referral; more efficient use of resources across primary and secondary care; reduced unnecessary referrals; reduction in manual processes, reduction in costs, all data is recorded, advice and guidance (where commissioned), identification of long term referral patterns.  </a:t>
          </a:r>
        </a:p>
      </dsp:txBody>
      <dsp:txXfrm rot="-5400000">
        <a:off x="650606" y="79409"/>
        <a:ext cx="11001828" cy="545152"/>
      </dsp:txXfrm>
    </dsp:sp>
    <dsp:sp modelId="{60DEADAA-EBD2-4610-BCD3-DDCAD7D4DA3F}">
      <dsp:nvSpPr>
        <dsp:cNvPr id="0" name=""/>
        <dsp:cNvSpPr/>
      </dsp:nvSpPr>
      <dsp:spPr>
        <a:xfrm rot="5400000">
          <a:off x="-139415" y="974391"/>
          <a:ext cx="929437" cy="65060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dirty="0"/>
            <a:t>Patients</a:t>
          </a:r>
          <a:endParaRPr lang="en-GB" sz="600" kern="1200" dirty="0"/>
        </a:p>
      </dsp:txBody>
      <dsp:txXfrm rot="-5400000">
        <a:off x="1" y="1160278"/>
        <a:ext cx="650606" cy="278831"/>
      </dsp:txXfrm>
    </dsp:sp>
    <dsp:sp modelId="{0F70E0D1-6B33-42F2-8F41-E92FA61C5FEE}">
      <dsp:nvSpPr>
        <dsp:cNvPr id="0" name=""/>
        <dsp:cNvSpPr/>
      </dsp:nvSpPr>
      <dsp:spPr>
        <a:xfrm rot="5400000">
          <a:off x="5864198" y="-4378617"/>
          <a:ext cx="604134" cy="1103131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GB" sz="1200" kern="1200" dirty="0"/>
            <a:t>Better outcomes - faster and more targeted referrals; entering the correct pathway at referral which includes all essential information at point of referral and for ongoing management of the patient; reduction in hospital visits; reduction in diagnostic time; keeps patients informed where they are in the pathway. </a:t>
          </a:r>
        </a:p>
      </dsp:txBody>
      <dsp:txXfrm rot="-5400000">
        <a:off x="650606" y="864466"/>
        <a:ext cx="11001828" cy="545152"/>
      </dsp:txXfrm>
    </dsp:sp>
    <dsp:sp modelId="{D7373CEA-A142-4734-87F9-276FD7344E4B}">
      <dsp:nvSpPr>
        <dsp:cNvPr id="0" name=""/>
        <dsp:cNvSpPr/>
      </dsp:nvSpPr>
      <dsp:spPr>
        <a:xfrm rot="5400000">
          <a:off x="-139415" y="1806099"/>
          <a:ext cx="929437" cy="65060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GB" sz="900" kern="1200" dirty="0"/>
            <a:t>Optometrists &amp; </a:t>
          </a:r>
          <a:r>
            <a:rPr lang="en-GB" sz="800" kern="1200" dirty="0"/>
            <a:t>Optical</a:t>
          </a:r>
          <a:r>
            <a:rPr lang="en-GB" sz="900" kern="1200" dirty="0"/>
            <a:t> Practices</a:t>
          </a:r>
        </a:p>
      </dsp:txBody>
      <dsp:txXfrm rot="-5400000">
        <a:off x="1" y="1991986"/>
        <a:ext cx="650606" cy="278831"/>
      </dsp:txXfrm>
    </dsp:sp>
    <dsp:sp modelId="{2B3AFC18-D947-419C-8126-DD6D66F51912}">
      <dsp:nvSpPr>
        <dsp:cNvPr id="0" name=""/>
        <dsp:cNvSpPr/>
      </dsp:nvSpPr>
      <dsp:spPr>
        <a:xfrm rot="5400000">
          <a:off x="5864040" y="-3546749"/>
          <a:ext cx="604451" cy="1103131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GB" sz="1000" kern="1200" dirty="0"/>
            <a:t>Simple, easy to use,  standard referral form requiring mandatory information resulting in better quality referral; can add digital files &amp; images where available; can track referrals; obtain feedback from referrals; algorithms will direct with referral to the right place at the right time; removal of legacy referral processes i.e. fax or letter to GP; advice and guidance (where commissioned).  </a:t>
          </a:r>
        </a:p>
      </dsp:txBody>
      <dsp:txXfrm rot="-5400000">
        <a:off x="650607" y="1696191"/>
        <a:ext cx="11001812" cy="545437"/>
      </dsp:txXfrm>
    </dsp:sp>
    <dsp:sp modelId="{1390B4A8-309E-4A0B-92A7-41F40E73B40A}">
      <dsp:nvSpPr>
        <dsp:cNvPr id="0" name=""/>
        <dsp:cNvSpPr/>
      </dsp:nvSpPr>
      <dsp:spPr>
        <a:xfrm rot="5400000">
          <a:off x="-139415" y="2637808"/>
          <a:ext cx="929437" cy="65060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endParaRPr lang="en-GB" sz="700" kern="1200" dirty="0"/>
        </a:p>
        <a:p>
          <a:pPr marL="0" lvl="0" indent="0" algn="ctr" defTabSz="311150">
            <a:lnSpc>
              <a:spcPct val="90000"/>
            </a:lnSpc>
            <a:spcBef>
              <a:spcPct val="0"/>
            </a:spcBef>
            <a:spcAft>
              <a:spcPct val="35000"/>
            </a:spcAft>
            <a:buNone/>
          </a:pPr>
          <a:r>
            <a:rPr lang="en-GB" sz="700" kern="1200" dirty="0"/>
            <a:t>Ophthalmologists</a:t>
          </a:r>
          <a:r>
            <a:rPr lang="en-GB" sz="900" kern="1200" dirty="0"/>
            <a:t> &amp;</a:t>
          </a:r>
        </a:p>
        <a:p>
          <a:pPr marL="0" lvl="0" indent="0" algn="ctr" defTabSz="311150">
            <a:lnSpc>
              <a:spcPct val="90000"/>
            </a:lnSpc>
            <a:spcBef>
              <a:spcPct val="0"/>
            </a:spcBef>
            <a:spcAft>
              <a:spcPct val="35000"/>
            </a:spcAft>
            <a:buNone/>
          </a:pPr>
          <a:r>
            <a:rPr lang="en-GB" sz="900" kern="1200" dirty="0"/>
            <a:t>Secondary Care</a:t>
          </a:r>
        </a:p>
      </dsp:txBody>
      <dsp:txXfrm rot="-5400000">
        <a:off x="1" y="2823695"/>
        <a:ext cx="650606" cy="278831"/>
      </dsp:txXfrm>
    </dsp:sp>
    <dsp:sp modelId="{95F7B44E-F2EF-4BA7-9D33-774058A6B277}">
      <dsp:nvSpPr>
        <dsp:cNvPr id="0" name=""/>
        <dsp:cNvSpPr/>
      </dsp:nvSpPr>
      <dsp:spPr>
        <a:xfrm rot="5400000">
          <a:off x="5864198" y="-2715200"/>
          <a:ext cx="604134" cy="1103131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GB" sz="1200" kern="1200" dirty="0"/>
            <a:t>Quicker response back to optom, patient and GP’s; more efficient use of Ophthalmologist’s time; better quality of referrals received from standard referral form; receipt of images and data files where available, can refer to other eyecare providers or eyecare speciality or for follow up refer back to optical practice/community provider. </a:t>
          </a:r>
        </a:p>
      </dsp:txBody>
      <dsp:txXfrm rot="-5400000">
        <a:off x="650606" y="2527883"/>
        <a:ext cx="11001828" cy="545152"/>
      </dsp:txXfrm>
    </dsp:sp>
    <dsp:sp modelId="{C7C5B225-799D-41B6-BE3F-3C6073609FEF}">
      <dsp:nvSpPr>
        <dsp:cNvPr id="0" name=""/>
        <dsp:cNvSpPr/>
      </dsp:nvSpPr>
      <dsp:spPr>
        <a:xfrm rot="5400000">
          <a:off x="-139415" y="3469516"/>
          <a:ext cx="929437" cy="65060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Community Providers</a:t>
          </a:r>
        </a:p>
      </dsp:txBody>
      <dsp:txXfrm rot="-5400000">
        <a:off x="1" y="3655403"/>
        <a:ext cx="650606" cy="278831"/>
      </dsp:txXfrm>
    </dsp:sp>
    <dsp:sp modelId="{C868037F-F2C5-4B68-B45D-4C90C2D3E0DB}">
      <dsp:nvSpPr>
        <dsp:cNvPr id="0" name=""/>
        <dsp:cNvSpPr/>
      </dsp:nvSpPr>
      <dsp:spPr>
        <a:xfrm rot="5400000">
          <a:off x="5864198" y="-1883491"/>
          <a:ext cx="604134" cy="1103131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endParaRPr lang="en-GB" sz="1200" kern="1200" dirty="0"/>
        </a:p>
        <a:p>
          <a:pPr marL="114300" lvl="1" indent="-114300" algn="l" defTabSz="533400">
            <a:lnSpc>
              <a:spcPct val="90000"/>
            </a:lnSpc>
            <a:spcBef>
              <a:spcPct val="0"/>
            </a:spcBef>
            <a:spcAft>
              <a:spcPct val="15000"/>
            </a:spcAft>
            <a:buChar char="•"/>
          </a:pPr>
          <a:r>
            <a:rPr lang="en-GB" sz="1200" kern="1200" dirty="0"/>
            <a:t>Quicker response back to the Optometrist, patient and GP; more efficient use of their time, better quality of referrals received from standard referral form; receipt of images and data files where available; ability to onward refer to Trust or reject back to optical practice with reasoning provided  </a:t>
          </a:r>
        </a:p>
      </dsp:txBody>
      <dsp:txXfrm rot="-5400000">
        <a:off x="650606" y="3359592"/>
        <a:ext cx="11001828" cy="545152"/>
      </dsp:txXfrm>
    </dsp:sp>
    <dsp:sp modelId="{783F21AD-DB34-4E1D-8445-D5DDEA43B249}">
      <dsp:nvSpPr>
        <dsp:cNvPr id="0" name=""/>
        <dsp:cNvSpPr/>
      </dsp:nvSpPr>
      <dsp:spPr>
        <a:xfrm rot="5400000">
          <a:off x="-139415" y="4301225"/>
          <a:ext cx="929437" cy="650606"/>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dirty="0"/>
            <a:t>Commissioners</a:t>
          </a:r>
        </a:p>
      </dsp:txBody>
      <dsp:txXfrm rot="-5400000">
        <a:off x="1" y="4487112"/>
        <a:ext cx="650606" cy="278831"/>
      </dsp:txXfrm>
    </dsp:sp>
    <dsp:sp modelId="{F7A9EA25-9D68-4B80-B709-99713D867593}">
      <dsp:nvSpPr>
        <dsp:cNvPr id="0" name=""/>
        <dsp:cNvSpPr/>
      </dsp:nvSpPr>
      <dsp:spPr>
        <a:xfrm rot="5400000">
          <a:off x="5864198" y="-1051783"/>
          <a:ext cx="604134" cy="1103131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GB" sz="1200" kern="1200" dirty="0"/>
            <a:t>Consistency of referrals across both the region and other primary care services; consistency within the ophthalmic services and pathways, standard reporting across the region and at ICS level for example number of referrals by optometrist, optical practice; number of rejected referrals, reports by trust by pathway etc; ability to identify trends </a:t>
          </a:r>
        </a:p>
      </dsp:txBody>
      <dsp:txXfrm rot="-5400000">
        <a:off x="650606" y="4191300"/>
        <a:ext cx="11001828" cy="54515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BDAFA-6C01-06F8-4649-C33E89161CE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B9887F66-EACF-8EDE-6751-23B9EF33C4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E4C3CA5F-57C8-9C45-2C0E-EFAD28C5818B}"/>
              </a:ext>
            </a:extLst>
          </p:cNvPr>
          <p:cNvSpPr>
            <a:spLocks noGrp="1"/>
          </p:cNvSpPr>
          <p:nvPr>
            <p:ph type="dt" sz="half" idx="10"/>
          </p:nvPr>
        </p:nvSpPr>
        <p:spPr/>
        <p:txBody>
          <a:bodyPr/>
          <a:lstStyle/>
          <a:p>
            <a:fld id="{FD267ACC-5AFA-4F52-899D-3AAE0B69C4CB}" type="datetimeFigureOut">
              <a:rPr lang="en-GB" smtClean="0"/>
              <a:t>25/05/2023</a:t>
            </a:fld>
            <a:endParaRPr lang="en-GB"/>
          </a:p>
        </p:txBody>
      </p:sp>
      <p:sp>
        <p:nvSpPr>
          <p:cNvPr id="5" name="Footer Placeholder 4">
            <a:extLst>
              <a:ext uri="{FF2B5EF4-FFF2-40B4-BE49-F238E27FC236}">
                <a16:creationId xmlns:a16="http://schemas.microsoft.com/office/drawing/2014/main" id="{87C68CCF-B91B-A15A-6628-9AB6A920CB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F2CC608-3870-FC1B-A0A2-782A4E8054C7}"/>
              </a:ext>
            </a:extLst>
          </p:cNvPr>
          <p:cNvSpPr>
            <a:spLocks noGrp="1"/>
          </p:cNvSpPr>
          <p:nvPr>
            <p:ph type="sldNum" sz="quarter" idx="12"/>
          </p:nvPr>
        </p:nvSpPr>
        <p:spPr/>
        <p:txBody>
          <a:bodyPr/>
          <a:lstStyle/>
          <a:p>
            <a:fld id="{C4AEAEE8-2CA3-4A3C-BF7B-5CC4A3201274}" type="slidenum">
              <a:rPr lang="en-GB" smtClean="0"/>
              <a:t>‹#›</a:t>
            </a:fld>
            <a:endParaRPr lang="en-GB"/>
          </a:p>
        </p:txBody>
      </p:sp>
    </p:spTree>
    <p:extLst>
      <p:ext uri="{BB962C8B-B14F-4D97-AF65-F5344CB8AC3E}">
        <p14:creationId xmlns:p14="http://schemas.microsoft.com/office/powerpoint/2010/main" val="4087764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FFE11-B976-B002-1AC4-DBA17C758D21}"/>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74658503-A784-B18F-AA37-7820EBF10F0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C7E99DB-023B-1BC0-44BA-289DAEB7E12C}"/>
              </a:ext>
            </a:extLst>
          </p:cNvPr>
          <p:cNvSpPr>
            <a:spLocks noGrp="1"/>
          </p:cNvSpPr>
          <p:nvPr>
            <p:ph type="dt" sz="half" idx="10"/>
          </p:nvPr>
        </p:nvSpPr>
        <p:spPr/>
        <p:txBody>
          <a:bodyPr/>
          <a:lstStyle/>
          <a:p>
            <a:fld id="{FD267ACC-5AFA-4F52-899D-3AAE0B69C4CB}" type="datetimeFigureOut">
              <a:rPr lang="en-GB" smtClean="0"/>
              <a:t>25/05/2023</a:t>
            </a:fld>
            <a:endParaRPr lang="en-GB"/>
          </a:p>
        </p:txBody>
      </p:sp>
      <p:sp>
        <p:nvSpPr>
          <p:cNvPr id="5" name="Footer Placeholder 4">
            <a:extLst>
              <a:ext uri="{FF2B5EF4-FFF2-40B4-BE49-F238E27FC236}">
                <a16:creationId xmlns:a16="http://schemas.microsoft.com/office/drawing/2014/main" id="{47A728DC-2CFF-65E3-E401-CC74CD4147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27FFBD-4F4C-F629-1518-CBE46BE58DEE}"/>
              </a:ext>
            </a:extLst>
          </p:cNvPr>
          <p:cNvSpPr>
            <a:spLocks noGrp="1"/>
          </p:cNvSpPr>
          <p:nvPr>
            <p:ph type="sldNum" sz="quarter" idx="12"/>
          </p:nvPr>
        </p:nvSpPr>
        <p:spPr/>
        <p:txBody>
          <a:bodyPr/>
          <a:lstStyle/>
          <a:p>
            <a:fld id="{C4AEAEE8-2CA3-4A3C-BF7B-5CC4A3201274}" type="slidenum">
              <a:rPr lang="en-GB" smtClean="0"/>
              <a:t>‹#›</a:t>
            </a:fld>
            <a:endParaRPr lang="en-GB"/>
          </a:p>
        </p:txBody>
      </p:sp>
    </p:spTree>
    <p:extLst>
      <p:ext uri="{BB962C8B-B14F-4D97-AF65-F5344CB8AC3E}">
        <p14:creationId xmlns:p14="http://schemas.microsoft.com/office/powerpoint/2010/main" val="3334264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DF315F-E437-5828-8480-7E7388513391}"/>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AD4EF41A-0B6C-891F-BA64-DBF7A714FA8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45301A99-1978-B7C2-5977-DBD744A3A958}"/>
              </a:ext>
            </a:extLst>
          </p:cNvPr>
          <p:cNvSpPr>
            <a:spLocks noGrp="1"/>
          </p:cNvSpPr>
          <p:nvPr>
            <p:ph type="dt" sz="half" idx="10"/>
          </p:nvPr>
        </p:nvSpPr>
        <p:spPr/>
        <p:txBody>
          <a:bodyPr/>
          <a:lstStyle/>
          <a:p>
            <a:fld id="{FD267ACC-5AFA-4F52-899D-3AAE0B69C4CB}" type="datetimeFigureOut">
              <a:rPr lang="en-GB" smtClean="0"/>
              <a:t>25/05/2023</a:t>
            </a:fld>
            <a:endParaRPr lang="en-GB"/>
          </a:p>
        </p:txBody>
      </p:sp>
      <p:sp>
        <p:nvSpPr>
          <p:cNvPr id="5" name="Footer Placeholder 4">
            <a:extLst>
              <a:ext uri="{FF2B5EF4-FFF2-40B4-BE49-F238E27FC236}">
                <a16:creationId xmlns:a16="http://schemas.microsoft.com/office/drawing/2014/main" id="{7938C173-9B29-7E68-2937-5D5B789CE4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421E77-D6C9-46A7-CF3D-E24C5AB6313F}"/>
              </a:ext>
            </a:extLst>
          </p:cNvPr>
          <p:cNvSpPr>
            <a:spLocks noGrp="1"/>
          </p:cNvSpPr>
          <p:nvPr>
            <p:ph type="sldNum" sz="quarter" idx="12"/>
          </p:nvPr>
        </p:nvSpPr>
        <p:spPr/>
        <p:txBody>
          <a:bodyPr/>
          <a:lstStyle/>
          <a:p>
            <a:fld id="{C4AEAEE8-2CA3-4A3C-BF7B-5CC4A3201274}" type="slidenum">
              <a:rPr lang="en-GB" smtClean="0"/>
              <a:t>‹#›</a:t>
            </a:fld>
            <a:endParaRPr lang="en-GB"/>
          </a:p>
        </p:txBody>
      </p:sp>
    </p:spTree>
    <p:extLst>
      <p:ext uri="{BB962C8B-B14F-4D97-AF65-F5344CB8AC3E}">
        <p14:creationId xmlns:p14="http://schemas.microsoft.com/office/powerpoint/2010/main" val="11688776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D4616A3-FB62-492B-9FD9-B6DA5C85F8E0}"/>
              </a:ext>
            </a:extLst>
          </p:cNvPr>
          <p:cNvSpPr/>
          <p:nvPr userDrawn="1"/>
        </p:nvSpPr>
        <p:spPr>
          <a:xfrm>
            <a:off x="0" y="6413159"/>
            <a:ext cx="12192000" cy="444843"/>
          </a:xfrm>
          <a:prstGeom prst="rect">
            <a:avLst/>
          </a:prstGeom>
          <a:solidFill>
            <a:srgbClr val="005EB8"/>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8" name="TextBox 7">
            <a:extLst>
              <a:ext uri="{FF2B5EF4-FFF2-40B4-BE49-F238E27FC236}">
                <a16:creationId xmlns:a16="http://schemas.microsoft.com/office/drawing/2014/main" id="{9FCB08CE-B749-4A34-8E38-256DAB23FDA3}"/>
              </a:ext>
            </a:extLst>
          </p:cNvPr>
          <p:cNvSpPr txBox="1"/>
          <p:nvPr userDrawn="1"/>
        </p:nvSpPr>
        <p:spPr>
          <a:xfrm>
            <a:off x="291313" y="6503058"/>
            <a:ext cx="647363" cy="276999"/>
          </a:xfrm>
          <a:prstGeom prst="rect">
            <a:avLst/>
          </a:prstGeom>
          <a:noFill/>
        </p:spPr>
        <p:txBody>
          <a:bodyPr wrap="square" rtlCol="0">
            <a:spAutoFit/>
          </a:bodyPr>
          <a:lstStyle/>
          <a:p>
            <a:pPr algn="l"/>
            <a:fld id="{34F92BC6-D7C3-584B-87F2-0B845776A5AD}" type="slidenum">
              <a:rPr lang="en-US" sz="1200" smtClean="0">
                <a:solidFill>
                  <a:schemeClr val="bg1"/>
                </a:solidFill>
                <a:latin typeface="Arial" panose="020B0604020202020204" pitchFamily="34" charset="0"/>
                <a:cs typeface="Arial" panose="020B0604020202020204" pitchFamily="34" charset="0"/>
              </a:rPr>
              <a:pPr algn="l"/>
              <a:t>‹#›</a:t>
            </a:fld>
            <a:r>
              <a:rPr lang="en-US" sz="1200" dirty="0">
                <a:solidFill>
                  <a:schemeClr val="bg1"/>
                </a:solidFill>
                <a:latin typeface="Arial" panose="020B0604020202020204" pitchFamily="34" charset="0"/>
                <a:cs typeface="Arial" panose="020B0604020202020204" pitchFamily="34" charset="0"/>
              </a:rPr>
              <a:t>   |</a:t>
            </a: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4109" y="1210684"/>
            <a:ext cx="9972272"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4109" y="2141151"/>
            <a:ext cx="10641499"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9" name="Picture 8" descr="Logo&#10;&#10;Description automatically generated">
            <a:extLst>
              <a:ext uri="{FF2B5EF4-FFF2-40B4-BE49-F238E27FC236}">
                <a16:creationId xmlns:a16="http://schemas.microsoft.com/office/drawing/2014/main" id="{060C5D47-94EC-4DDA-9A53-D3ABF3B23A4B}"/>
              </a:ext>
            </a:extLst>
          </p:cNvPr>
          <p:cNvPicPr/>
          <p:nvPr userDrawn="1"/>
        </p:nvPicPr>
        <p:blipFill>
          <a:blip r:embed="rId2">
            <a:extLst>
              <a:ext uri="{28A0092B-C50C-407E-A947-70E740481C1C}">
                <a14:useLocalDpi xmlns:a14="http://schemas.microsoft.com/office/drawing/2010/main" val="0"/>
              </a:ext>
            </a:extLst>
          </a:blip>
          <a:stretch>
            <a:fillRect/>
          </a:stretch>
        </p:blipFill>
        <p:spPr>
          <a:xfrm>
            <a:off x="10756382" y="130515"/>
            <a:ext cx="1303020" cy="1247775"/>
          </a:xfrm>
          <a:prstGeom prst="rect">
            <a:avLst/>
          </a:prstGeom>
        </p:spPr>
      </p:pic>
      <p:sp>
        <p:nvSpPr>
          <p:cNvPr id="11" name="Footer Placeholder 2">
            <a:extLst>
              <a:ext uri="{FF2B5EF4-FFF2-40B4-BE49-F238E27FC236}">
                <a16:creationId xmlns:a16="http://schemas.microsoft.com/office/drawing/2014/main" id="{3AACBA1E-8FAC-49AE-9CC2-B5B71E1E7D4C}"/>
              </a:ext>
            </a:extLst>
          </p:cNvPr>
          <p:cNvSpPr>
            <a:spLocks noGrp="1"/>
          </p:cNvSpPr>
          <p:nvPr>
            <p:ph type="ftr" sz="quarter" idx="3"/>
          </p:nvPr>
        </p:nvSpPr>
        <p:spPr>
          <a:xfrm>
            <a:off x="690677" y="6463961"/>
            <a:ext cx="5723164" cy="365125"/>
          </a:xfrm>
          <a:prstGeom prst="rect">
            <a:avLst/>
          </a:prstGeom>
        </p:spPr>
        <p:txBody>
          <a:bodyPr vert="horz" lIns="91440" tIns="45720" rIns="91440" bIns="45720" rtlCol="0" anchor="ctr"/>
          <a:lstStyle>
            <a:lvl1pPr algn="l">
              <a:defRPr sz="1200" b="0">
                <a:solidFill>
                  <a:schemeClr val="bg1"/>
                </a:solidFill>
                <a:latin typeface="Arial" charset="0"/>
                <a:ea typeface="Arial" charset="0"/>
                <a:cs typeface="Arial" charset="0"/>
              </a:defRPr>
            </a:lvl1pPr>
          </a:lstStyle>
          <a:p>
            <a:r>
              <a:rPr lang="en-US" dirty="0"/>
              <a:t>Presentation title</a:t>
            </a:r>
          </a:p>
        </p:txBody>
      </p:sp>
      <p:pic>
        <p:nvPicPr>
          <p:cNvPr id="3" name="Picture 2">
            <a:extLst>
              <a:ext uri="{FF2B5EF4-FFF2-40B4-BE49-F238E27FC236}">
                <a16:creationId xmlns:a16="http://schemas.microsoft.com/office/drawing/2014/main" id="{8B992A0F-8EB5-4950-AA66-C8DFEFA6DC99}"/>
              </a:ext>
            </a:extLst>
          </p:cNvPr>
          <p:cNvPicPr>
            <a:picLocks noChangeAspect="1"/>
          </p:cNvPicPr>
          <p:nvPr userDrawn="1"/>
        </p:nvPicPr>
        <p:blipFill>
          <a:blip r:embed="rId3"/>
          <a:stretch>
            <a:fillRect/>
          </a:stretch>
        </p:blipFill>
        <p:spPr>
          <a:xfrm>
            <a:off x="196858" y="246891"/>
            <a:ext cx="987638" cy="847417"/>
          </a:xfrm>
          <a:prstGeom prst="rect">
            <a:avLst/>
          </a:prstGeom>
        </p:spPr>
      </p:pic>
    </p:spTree>
    <p:extLst>
      <p:ext uri="{BB962C8B-B14F-4D97-AF65-F5344CB8AC3E}">
        <p14:creationId xmlns:p14="http://schemas.microsoft.com/office/powerpoint/2010/main" val="1719430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7D7E0-5F0C-98B9-854C-25EB0234EF47}"/>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F24DAB78-4E48-7A98-32F0-030C3BC6C85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D1E7CFF-8497-A4D8-E42D-7794577D7296}"/>
              </a:ext>
            </a:extLst>
          </p:cNvPr>
          <p:cNvSpPr>
            <a:spLocks noGrp="1"/>
          </p:cNvSpPr>
          <p:nvPr>
            <p:ph type="dt" sz="half" idx="10"/>
          </p:nvPr>
        </p:nvSpPr>
        <p:spPr/>
        <p:txBody>
          <a:bodyPr/>
          <a:lstStyle/>
          <a:p>
            <a:fld id="{FD267ACC-5AFA-4F52-899D-3AAE0B69C4CB}" type="datetimeFigureOut">
              <a:rPr lang="en-GB" smtClean="0"/>
              <a:t>25/05/2023</a:t>
            </a:fld>
            <a:endParaRPr lang="en-GB"/>
          </a:p>
        </p:txBody>
      </p:sp>
      <p:sp>
        <p:nvSpPr>
          <p:cNvPr id="5" name="Footer Placeholder 4">
            <a:extLst>
              <a:ext uri="{FF2B5EF4-FFF2-40B4-BE49-F238E27FC236}">
                <a16:creationId xmlns:a16="http://schemas.microsoft.com/office/drawing/2014/main" id="{C7E254EE-CDE2-CA6E-4EE4-E6E0E3EB31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8D7812-0B49-B732-6A74-F51F00BF6B45}"/>
              </a:ext>
            </a:extLst>
          </p:cNvPr>
          <p:cNvSpPr>
            <a:spLocks noGrp="1"/>
          </p:cNvSpPr>
          <p:nvPr>
            <p:ph type="sldNum" sz="quarter" idx="12"/>
          </p:nvPr>
        </p:nvSpPr>
        <p:spPr/>
        <p:txBody>
          <a:bodyPr/>
          <a:lstStyle/>
          <a:p>
            <a:fld id="{C4AEAEE8-2CA3-4A3C-BF7B-5CC4A3201274}" type="slidenum">
              <a:rPr lang="en-GB" smtClean="0"/>
              <a:t>‹#›</a:t>
            </a:fld>
            <a:endParaRPr lang="en-GB"/>
          </a:p>
        </p:txBody>
      </p:sp>
    </p:spTree>
    <p:extLst>
      <p:ext uri="{BB962C8B-B14F-4D97-AF65-F5344CB8AC3E}">
        <p14:creationId xmlns:p14="http://schemas.microsoft.com/office/powerpoint/2010/main" val="314068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8E0A9-701A-CB3A-D93B-C42D3333F04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6D5F05CB-3CF4-A8D3-BE71-E2B10FD6E5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72BCB29C-65FE-4C94-F384-554BBC1470FF}"/>
              </a:ext>
            </a:extLst>
          </p:cNvPr>
          <p:cNvSpPr>
            <a:spLocks noGrp="1"/>
          </p:cNvSpPr>
          <p:nvPr>
            <p:ph type="dt" sz="half" idx="10"/>
          </p:nvPr>
        </p:nvSpPr>
        <p:spPr/>
        <p:txBody>
          <a:bodyPr/>
          <a:lstStyle/>
          <a:p>
            <a:fld id="{FD267ACC-5AFA-4F52-899D-3AAE0B69C4CB}" type="datetimeFigureOut">
              <a:rPr lang="en-GB" smtClean="0"/>
              <a:t>25/05/2023</a:t>
            </a:fld>
            <a:endParaRPr lang="en-GB"/>
          </a:p>
        </p:txBody>
      </p:sp>
      <p:sp>
        <p:nvSpPr>
          <p:cNvPr id="5" name="Footer Placeholder 4">
            <a:extLst>
              <a:ext uri="{FF2B5EF4-FFF2-40B4-BE49-F238E27FC236}">
                <a16:creationId xmlns:a16="http://schemas.microsoft.com/office/drawing/2014/main" id="{2A841569-6FD9-7746-E80B-566A4423D6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1EB00F-EDB9-2A68-1BE7-97A29E2CB65F}"/>
              </a:ext>
            </a:extLst>
          </p:cNvPr>
          <p:cNvSpPr>
            <a:spLocks noGrp="1"/>
          </p:cNvSpPr>
          <p:nvPr>
            <p:ph type="sldNum" sz="quarter" idx="12"/>
          </p:nvPr>
        </p:nvSpPr>
        <p:spPr/>
        <p:txBody>
          <a:bodyPr/>
          <a:lstStyle/>
          <a:p>
            <a:fld id="{C4AEAEE8-2CA3-4A3C-BF7B-5CC4A3201274}" type="slidenum">
              <a:rPr lang="en-GB" smtClean="0"/>
              <a:t>‹#›</a:t>
            </a:fld>
            <a:endParaRPr lang="en-GB"/>
          </a:p>
        </p:txBody>
      </p:sp>
    </p:spTree>
    <p:extLst>
      <p:ext uri="{BB962C8B-B14F-4D97-AF65-F5344CB8AC3E}">
        <p14:creationId xmlns:p14="http://schemas.microsoft.com/office/powerpoint/2010/main" val="484904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FD3B3-4022-CBF2-30C9-01812E3F086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B71B5FDE-D0CC-55AD-ED2A-65EB0E32826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427252A5-CF1C-AD81-DFDC-65F903F0456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F517D079-B5CD-953B-FE82-83CC5AE6E4FA}"/>
              </a:ext>
            </a:extLst>
          </p:cNvPr>
          <p:cNvSpPr>
            <a:spLocks noGrp="1"/>
          </p:cNvSpPr>
          <p:nvPr>
            <p:ph type="dt" sz="half" idx="10"/>
          </p:nvPr>
        </p:nvSpPr>
        <p:spPr/>
        <p:txBody>
          <a:bodyPr/>
          <a:lstStyle/>
          <a:p>
            <a:fld id="{FD267ACC-5AFA-4F52-899D-3AAE0B69C4CB}" type="datetimeFigureOut">
              <a:rPr lang="en-GB" smtClean="0"/>
              <a:t>25/05/2023</a:t>
            </a:fld>
            <a:endParaRPr lang="en-GB"/>
          </a:p>
        </p:txBody>
      </p:sp>
      <p:sp>
        <p:nvSpPr>
          <p:cNvPr id="6" name="Footer Placeholder 5">
            <a:extLst>
              <a:ext uri="{FF2B5EF4-FFF2-40B4-BE49-F238E27FC236}">
                <a16:creationId xmlns:a16="http://schemas.microsoft.com/office/drawing/2014/main" id="{3B3743F1-5937-17EE-9E2E-B26C4755413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87FD0E-8EE6-B7F5-9F49-A56BF4083743}"/>
              </a:ext>
            </a:extLst>
          </p:cNvPr>
          <p:cNvSpPr>
            <a:spLocks noGrp="1"/>
          </p:cNvSpPr>
          <p:nvPr>
            <p:ph type="sldNum" sz="quarter" idx="12"/>
          </p:nvPr>
        </p:nvSpPr>
        <p:spPr/>
        <p:txBody>
          <a:bodyPr/>
          <a:lstStyle/>
          <a:p>
            <a:fld id="{C4AEAEE8-2CA3-4A3C-BF7B-5CC4A3201274}" type="slidenum">
              <a:rPr lang="en-GB" smtClean="0"/>
              <a:t>‹#›</a:t>
            </a:fld>
            <a:endParaRPr lang="en-GB"/>
          </a:p>
        </p:txBody>
      </p:sp>
    </p:spTree>
    <p:extLst>
      <p:ext uri="{BB962C8B-B14F-4D97-AF65-F5344CB8AC3E}">
        <p14:creationId xmlns:p14="http://schemas.microsoft.com/office/powerpoint/2010/main" val="2015297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FC3FC-D089-5563-F6B7-668F062716EE}"/>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812DAA46-CE37-B687-DAB6-7D5CFBC591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3CEE5E5-0C82-81C7-3F67-29DF7546D5B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B944E1D1-20BF-7F27-2C02-5EEF75C5CC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419CECD-1D51-E163-941A-3C2AA1F72DE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906AC0DE-5FED-09B2-06B2-57BAA8AE7248}"/>
              </a:ext>
            </a:extLst>
          </p:cNvPr>
          <p:cNvSpPr>
            <a:spLocks noGrp="1"/>
          </p:cNvSpPr>
          <p:nvPr>
            <p:ph type="dt" sz="half" idx="10"/>
          </p:nvPr>
        </p:nvSpPr>
        <p:spPr/>
        <p:txBody>
          <a:bodyPr/>
          <a:lstStyle/>
          <a:p>
            <a:fld id="{FD267ACC-5AFA-4F52-899D-3AAE0B69C4CB}" type="datetimeFigureOut">
              <a:rPr lang="en-GB" smtClean="0"/>
              <a:t>25/05/2023</a:t>
            </a:fld>
            <a:endParaRPr lang="en-GB"/>
          </a:p>
        </p:txBody>
      </p:sp>
      <p:sp>
        <p:nvSpPr>
          <p:cNvPr id="8" name="Footer Placeholder 7">
            <a:extLst>
              <a:ext uri="{FF2B5EF4-FFF2-40B4-BE49-F238E27FC236}">
                <a16:creationId xmlns:a16="http://schemas.microsoft.com/office/drawing/2014/main" id="{41FBE823-640D-AE71-ABC3-CE6F9DB98C7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E6F607C-8D33-BED7-235F-A4D1B14EA9A4}"/>
              </a:ext>
            </a:extLst>
          </p:cNvPr>
          <p:cNvSpPr>
            <a:spLocks noGrp="1"/>
          </p:cNvSpPr>
          <p:nvPr>
            <p:ph type="sldNum" sz="quarter" idx="12"/>
          </p:nvPr>
        </p:nvSpPr>
        <p:spPr/>
        <p:txBody>
          <a:bodyPr/>
          <a:lstStyle/>
          <a:p>
            <a:fld id="{C4AEAEE8-2CA3-4A3C-BF7B-5CC4A3201274}" type="slidenum">
              <a:rPr lang="en-GB" smtClean="0"/>
              <a:t>‹#›</a:t>
            </a:fld>
            <a:endParaRPr lang="en-GB"/>
          </a:p>
        </p:txBody>
      </p:sp>
    </p:spTree>
    <p:extLst>
      <p:ext uri="{BB962C8B-B14F-4D97-AF65-F5344CB8AC3E}">
        <p14:creationId xmlns:p14="http://schemas.microsoft.com/office/powerpoint/2010/main" val="1980890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8A961-F9D6-0A05-1EAA-2F5381D4C600}"/>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7F51411C-1C96-3E82-700C-0F94FF5B8A16}"/>
              </a:ext>
            </a:extLst>
          </p:cNvPr>
          <p:cNvSpPr>
            <a:spLocks noGrp="1"/>
          </p:cNvSpPr>
          <p:nvPr>
            <p:ph type="dt" sz="half" idx="10"/>
          </p:nvPr>
        </p:nvSpPr>
        <p:spPr/>
        <p:txBody>
          <a:bodyPr/>
          <a:lstStyle/>
          <a:p>
            <a:fld id="{FD267ACC-5AFA-4F52-899D-3AAE0B69C4CB}" type="datetimeFigureOut">
              <a:rPr lang="en-GB" smtClean="0"/>
              <a:t>25/05/2023</a:t>
            </a:fld>
            <a:endParaRPr lang="en-GB"/>
          </a:p>
        </p:txBody>
      </p:sp>
      <p:sp>
        <p:nvSpPr>
          <p:cNvPr id="4" name="Footer Placeholder 3">
            <a:extLst>
              <a:ext uri="{FF2B5EF4-FFF2-40B4-BE49-F238E27FC236}">
                <a16:creationId xmlns:a16="http://schemas.microsoft.com/office/drawing/2014/main" id="{51EBBDDC-1ED2-B83E-78FB-3FEF7567AB7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56DC345-B11B-7D09-9874-CA2A50BDF6D9}"/>
              </a:ext>
            </a:extLst>
          </p:cNvPr>
          <p:cNvSpPr>
            <a:spLocks noGrp="1"/>
          </p:cNvSpPr>
          <p:nvPr>
            <p:ph type="sldNum" sz="quarter" idx="12"/>
          </p:nvPr>
        </p:nvSpPr>
        <p:spPr/>
        <p:txBody>
          <a:bodyPr/>
          <a:lstStyle/>
          <a:p>
            <a:fld id="{C4AEAEE8-2CA3-4A3C-BF7B-5CC4A3201274}" type="slidenum">
              <a:rPr lang="en-GB" smtClean="0"/>
              <a:t>‹#›</a:t>
            </a:fld>
            <a:endParaRPr lang="en-GB"/>
          </a:p>
        </p:txBody>
      </p:sp>
    </p:spTree>
    <p:extLst>
      <p:ext uri="{BB962C8B-B14F-4D97-AF65-F5344CB8AC3E}">
        <p14:creationId xmlns:p14="http://schemas.microsoft.com/office/powerpoint/2010/main" val="3130586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0912C7-DDD9-5634-C6B7-8819F73B0757}"/>
              </a:ext>
            </a:extLst>
          </p:cNvPr>
          <p:cNvSpPr>
            <a:spLocks noGrp="1"/>
          </p:cNvSpPr>
          <p:nvPr>
            <p:ph type="dt" sz="half" idx="10"/>
          </p:nvPr>
        </p:nvSpPr>
        <p:spPr/>
        <p:txBody>
          <a:bodyPr/>
          <a:lstStyle/>
          <a:p>
            <a:fld id="{FD267ACC-5AFA-4F52-899D-3AAE0B69C4CB}" type="datetimeFigureOut">
              <a:rPr lang="en-GB" smtClean="0"/>
              <a:t>25/05/2023</a:t>
            </a:fld>
            <a:endParaRPr lang="en-GB"/>
          </a:p>
        </p:txBody>
      </p:sp>
      <p:sp>
        <p:nvSpPr>
          <p:cNvPr id="3" name="Footer Placeholder 2">
            <a:extLst>
              <a:ext uri="{FF2B5EF4-FFF2-40B4-BE49-F238E27FC236}">
                <a16:creationId xmlns:a16="http://schemas.microsoft.com/office/drawing/2014/main" id="{615062B9-C66B-E0B2-D9B1-5EE957F70F2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0BA6D95-68DF-3C96-4B33-6EE4AE8FD794}"/>
              </a:ext>
            </a:extLst>
          </p:cNvPr>
          <p:cNvSpPr>
            <a:spLocks noGrp="1"/>
          </p:cNvSpPr>
          <p:nvPr>
            <p:ph type="sldNum" sz="quarter" idx="12"/>
          </p:nvPr>
        </p:nvSpPr>
        <p:spPr/>
        <p:txBody>
          <a:bodyPr/>
          <a:lstStyle/>
          <a:p>
            <a:fld id="{C4AEAEE8-2CA3-4A3C-BF7B-5CC4A3201274}" type="slidenum">
              <a:rPr lang="en-GB" smtClean="0"/>
              <a:t>‹#›</a:t>
            </a:fld>
            <a:endParaRPr lang="en-GB"/>
          </a:p>
        </p:txBody>
      </p:sp>
    </p:spTree>
    <p:extLst>
      <p:ext uri="{BB962C8B-B14F-4D97-AF65-F5344CB8AC3E}">
        <p14:creationId xmlns:p14="http://schemas.microsoft.com/office/powerpoint/2010/main" val="3431825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04C7A-E3D8-72A7-7928-DF36BBC33C0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6526E014-9322-C8A7-2578-E27BD42FF7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3CA60BDE-5CC7-B917-8507-CC42ECF76E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437D2BC-3BA3-7051-258E-0D3ED5E62B69}"/>
              </a:ext>
            </a:extLst>
          </p:cNvPr>
          <p:cNvSpPr>
            <a:spLocks noGrp="1"/>
          </p:cNvSpPr>
          <p:nvPr>
            <p:ph type="dt" sz="half" idx="10"/>
          </p:nvPr>
        </p:nvSpPr>
        <p:spPr/>
        <p:txBody>
          <a:bodyPr/>
          <a:lstStyle/>
          <a:p>
            <a:fld id="{FD267ACC-5AFA-4F52-899D-3AAE0B69C4CB}" type="datetimeFigureOut">
              <a:rPr lang="en-GB" smtClean="0"/>
              <a:t>25/05/2023</a:t>
            </a:fld>
            <a:endParaRPr lang="en-GB"/>
          </a:p>
        </p:txBody>
      </p:sp>
      <p:sp>
        <p:nvSpPr>
          <p:cNvPr id="6" name="Footer Placeholder 5">
            <a:extLst>
              <a:ext uri="{FF2B5EF4-FFF2-40B4-BE49-F238E27FC236}">
                <a16:creationId xmlns:a16="http://schemas.microsoft.com/office/drawing/2014/main" id="{9B35837B-BE33-682E-CC90-E237C1EDC3E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594BAD1-CE4B-F818-3CE3-0172B19E6E70}"/>
              </a:ext>
            </a:extLst>
          </p:cNvPr>
          <p:cNvSpPr>
            <a:spLocks noGrp="1"/>
          </p:cNvSpPr>
          <p:nvPr>
            <p:ph type="sldNum" sz="quarter" idx="12"/>
          </p:nvPr>
        </p:nvSpPr>
        <p:spPr/>
        <p:txBody>
          <a:bodyPr/>
          <a:lstStyle/>
          <a:p>
            <a:fld id="{C4AEAEE8-2CA3-4A3C-BF7B-5CC4A3201274}" type="slidenum">
              <a:rPr lang="en-GB" smtClean="0"/>
              <a:t>‹#›</a:t>
            </a:fld>
            <a:endParaRPr lang="en-GB"/>
          </a:p>
        </p:txBody>
      </p:sp>
    </p:spTree>
    <p:extLst>
      <p:ext uri="{BB962C8B-B14F-4D97-AF65-F5344CB8AC3E}">
        <p14:creationId xmlns:p14="http://schemas.microsoft.com/office/powerpoint/2010/main" val="4201254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AAB80-EBA8-5019-8CAA-AA110C5AB75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1D2DDC5F-20AA-254D-F745-11BEC66CC7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355C66F-71AF-9188-8393-A7CAEF8E4B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156C9FA-45B4-AE86-78C5-07F1A2140497}"/>
              </a:ext>
            </a:extLst>
          </p:cNvPr>
          <p:cNvSpPr>
            <a:spLocks noGrp="1"/>
          </p:cNvSpPr>
          <p:nvPr>
            <p:ph type="dt" sz="half" idx="10"/>
          </p:nvPr>
        </p:nvSpPr>
        <p:spPr/>
        <p:txBody>
          <a:bodyPr/>
          <a:lstStyle/>
          <a:p>
            <a:fld id="{FD267ACC-5AFA-4F52-899D-3AAE0B69C4CB}" type="datetimeFigureOut">
              <a:rPr lang="en-GB" smtClean="0"/>
              <a:t>25/05/2023</a:t>
            </a:fld>
            <a:endParaRPr lang="en-GB"/>
          </a:p>
        </p:txBody>
      </p:sp>
      <p:sp>
        <p:nvSpPr>
          <p:cNvPr id="6" name="Footer Placeholder 5">
            <a:extLst>
              <a:ext uri="{FF2B5EF4-FFF2-40B4-BE49-F238E27FC236}">
                <a16:creationId xmlns:a16="http://schemas.microsoft.com/office/drawing/2014/main" id="{7E46B985-1187-7679-21C8-595A99CE539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AB3F45-0DA4-B249-DD4E-9F565BA2E72A}"/>
              </a:ext>
            </a:extLst>
          </p:cNvPr>
          <p:cNvSpPr>
            <a:spLocks noGrp="1"/>
          </p:cNvSpPr>
          <p:nvPr>
            <p:ph type="sldNum" sz="quarter" idx="12"/>
          </p:nvPr>
        </p:nvSpPr>
        <p:spPr/>
        <p:txBody>
          <a:bodyPr/>
          <a:lstStyle/>
          <a:p>
            <a:fld id="{C4AEAEE8-2CA3-4A3C-BF7B-5CC4A3201274}" type="slidenum">
              <a:rPr lang="en-GB" smtClean="0"/>
              <a:t>‹#›</a:t>
            </a:fld>
            <a:endParaRPr lang="en-GB"/>
          </a:p>
        </p:txBody>
      </p:sp>
    </p:spTree>
    <p:extLst>
      <p:ext uri="{BB962C8B-B14F-4D97-AF65-F5344CB8AC3E}">
        <p14:creationId xmlns:p14="http://schemas.microsoft.com/office/powerpoint/2010/main" val="2932306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8667A3-B27F-743E-F51F-4FBF7893DC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5C18DC62-2E96-2A26-09DC-001DC141CD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D6C395E-D563-56AF-99BB-AE39768847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267ACC-5AFA-4F52-899D-3AAE0B69C4CB}" type="datetimeFigureOut">
              <a:rPr lang="en-GB" smtClean="0"/>
              <a:t>25/05/2023</a:t>
            </a:fld>
            <a:endParaRPr lang="en-GB"/>
          </a:p>
        </p:txBody>
      </p:sp>
      <p:sp>
        <p:nvSpPr>
          <p:cNvPr id="5" name="Footer Placeholder 4">
            <a:extLst>
              <a:ext uri="{FF2B5EF4-FFF2-40B4-BE49-F238E27FC236}">
                <a16:creationId xmlns:a16="http://schemas.microsoft.com/office/drawing/2014/main" id="{3526C5A5-44CF-2C06-90AE-9E0D07686F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AF6A0F0-20E6-2D17-066F-876C2FA467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AEAEE8-2CA3-4A3C-BF7B-5CC4A3201274}" type="slidenum">
              <a:rPr lang="en-GB" smtClean="0"/>
              <a:t>‹#›</a:t>
            </a:fld>
            <a:endParaRPr lang="en-GB"/>
          </a:p>
        </p:txBody>
      </p:sp>
    </p:spTree>
    <p:extLst>
      <p:ext uri="{BB962C8B-B14F-4D97-AF65-F5344CB8AC3E}">
        <p14:creationId xmlns:p14="http://schemas.microsoft.com/office/powerpoint/2010/main" val="4121725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hyperlink" Target="https://vimeo.com/793349554"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3A92EA-95BB-F421-3A78-DA615A79EB9C}"/>
              </a:ext>
            </a:extLst>
          </p:cNvPr>
          <p:cNvSpPr>
            <a:spLocks noGrp="1"/>
          </p:cNvSpPr>
          <p:nvPr>
            <p:ph sz="quarter" idx="10"/>
          </p:nvPr>
        </p:nvSpPr>
        <p:spPr>
          <a:xfrm>
            <a:off x="784109" y="1795082"/>
            <a:ext cx="10641499" cy="3355758"/>
          </a:xfrm>
        </p:spPr>
        <p:txBody>
          <a:bodyPr>
            <a:normAutofit lnSpcReduction="10000"/>
          </a:bodyPr>
          <a:lstStyle/>
          <a:p>
            <a:pPr marL="0" indent="0" algn="ctr">
              <a:buNone/>
            </a:pPr>
            <a:endParaRPr lang="en-GB" sz="3600" dirty="0">
              <a:solidFill>
                <a:srgbClr val="005EB8"/>
              </a:solidFill>
              <a:ea typeface="+mj-ea"/>
            </a:endParaRPr>
          </a:p>
          <a:p>
            <a:pPr marL="0" indent="0" algn="ctr">
              <a:buNone/>
            </a:pPr>
            <a:r>
              <a:rPr lang="en-GB" sz="4400" b="1" dirty="0">
                <a:solidFill>
                  <a:srgbClr val="005EB8"/>
                </a:solidFill>
                <a:latin typeface="Arial" panose="020B0604020202020204" pitchFamily="34" charset="0"/>
                <a:cs typeface="Arial" panose="020B0604020202020204" pitchFamily="34" charset="0"/>
              </a:rPr>
              <a:t>Midlands Region EeRS Programme</a:t>
            </a:r>
          </a:p>
          <a:p>
            <a:pPr marL="0" indent="0" algn="ctr">
              <a:buNone/>
            </a:pPr>
            <a:endParaRPr lang="en-GB" sz="4400" b="1" dirty="0">
              <a:solidFill>
                <a:srgbClr val="005EB8"/>
              </a:solidFill>
              <a:ea typeface="+mj-ea"/>
            </a:endParaRPr>
          </a:p>
          <a:p>
            <a:pPr marL="0" indent="0" algn="ctr">
              <a:buNone/>
            </a:pPr>
            <a:r>
              <a:rPr lang="en-US" sz="4400" b="1" dirty="0">
                <a:solidFill>
                  <a:srgbClr val="005EB8"/>
                </a:solidFill>
                <a:ea typeface="+mj-ea"/>
              </a:rPr>
              <a:t>Update for Optometry Practices </a:t>
            </a:r>
          </a:p>
          <a:p>
            <a:pPr marL="0" indent="0" algn="ctr">
              <a:buNone/>
            </a:pPr>
            <a:r>
              <a:rPr lang="en-US" sz="4400" b="1" dirty="0">
                <a:solidFill>
                  <a:srgbClr val="005EB8"/>
                </a:solidFill>
                <a:ea typeface="+mj-ea"/>
              </a:rPr>
              <a:t>May 2023</a:t>
            </a:r>
          </a:p>
        </p:txBody>
      </p:sp>
    </p:spTree>
    <p:extLst>
      <p:ext uri="{BB962C8B-B14F-4D97-AF65-F5344CB8AC3E}">
        <p14:creationId xmlns:p14="http://schemas.microsoft.com/office/powerpoint/2010/main" val="2441850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1FEBD633-8A1E-4EAC-BC8B-006D2513F270}"/>
              </a:ext>
            </a:extLst>
          </p:cNvPr>
          <p:cNvGraphicFramePr>
            <a:graphicFrameLocks noGrp="1"/>
          </p:cNvGraphicFramePr>
          <p:nvPr>
            <p:ph sz="quarter" idx="10"/>
          </p:nvPr>
        </p:nvGraphicFramePr>
        <p:xfrm>
          <a:off x="663584" y="1300294"/>
          <a:ext cx="11240394" cy="4502331"/>
        </p:xfrm>
        <a:graphic>
          <a:graphicData uri="http://schemas.openxmlformats.org/drawingml/2006/table">
            <a:tbl>
              <a:tblPr firstRow="1" bandRow="1">
                <a:tableStyleId>{5C22544A-7EE6-4342-B048-85BDC9FD1C3A}</a:tableStyleId>
              </a:tblPr>
              <a:tblGrid>
                <a:gridCol w="536042">
                  <a:extLst>
                    <a:ext uri="{9D8B030D-6E8A-4147-A177-3AD203B41FA5}">
                      <a16:colId xmlns:a16="http://schemas.microsoft.com/office/drawing/2014/main" val="421950518"/>
                    </a:ext>
                  </a:extLst>
                </a:gridCol>
                <a:gridCol w="10704352">
                  <a:extLst>
                    <a:ext uri="{9D8B030D-6E8A-4147-A177-3AD203B41FA5}">
                      <a16:colId xmlns:a16="http://schemas.microsoft.com/office/drawing/2014/main" val="768710042"/>
                    </a:ext>
                  </a:extLst>
                </a:gridCol>
              </a:tblGrid>
              <a:tr h="423096">
                <a:tc>
                  <a:txBody>
                    <a:bodyPr/>
                    <a:lstStyle/>
                    <a:p>
                      <a:endParaRPr lang="en-GB" sz="1600" dirty="0"/>
                    </a:p>
                  </a:txBody>
                  <a:tcPr/>
                </a:tc>
                <a:tc>
                  <a:txBody>
                    <a:bodyPr/>
                    <a:lstStyle/>
                    <a:p>
                      <a:r>
                        <a:rPr lang="en-GB" sz="1600" dirty="0"/>
                        <a:t>In this pack we will cover the following…. </a:t>
                      </a:r>
                    </a:p>
                  </a:txBody>
                  <a:tcPr/>
                </a:tc>
                <a:extLst>
                  <a:ext uri="{0D108BD9-81ED-4DB2-BD59-A6C34878D82A}">
                    <a16:rowId xmlns:a16="http://schemas.microsoft.com/office/drawing/2014/main" val="756381557"/>
                  </a:ext>
                </a:extLst>
              </a:tr>
              <a:tr h="370840">
                <a:tc>
                  <a:txBody>
                    <a:bodyPr/>
                    <a:lstStyle/>
                    <a:p>
                      <a:r>
                        <a:rPr lang="en-GB" sz="1600"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The current process for eyecare referrals </a:t>
                      </a:r>
                    </a:p>
                  </a:txBody>
                  <a:tcPr/>
                </a:tc>
                <a:extLst>
                  <a:ext uri="{0D108BD9-81ED-4DB2-BD59-A6C34878D82A}">
                    <a16:rowId xmlns:a16="http://schemas.microsoft.com/office/drawing/2014/main" val="2092332150"/>
                  </a:ext>
                </a:extLst>
              </a:tr>
              <a:tr h="370840">
                <a:tc>
                  <a:txBody>
                    <a:bodyPr/>
                    <a:lstStyle/>
                    <a:p>
                      <a:r>
                        <a:rPr lang="en-GB" sz="1600" dirty="0"/>
                        <a:t>2.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EeRS – the benefits for eyecare stakeholders</a:t>
                      </a:r>
                      <a:endParaRPr lang="en-GB" sz="1600" dirty="0"/>
                    </a:p>
                  </a:txBody>
                  <a:tcPr/>
                </a:tc>
                <a:extLst>
                  <a:ext uri="{0D108BD9-81ED-4DB2-BD59-A6C34878D82A}">
                    <a16:rowId xmlns:a16="http://schemas.microsoft.com/office/drawing/2014/main" val="664142744"/>
                  </a:ext>
                </a:extLst>
              </a:tr>
              <a:tr h="370840">
                <a:tc>
                  <a:txBody>
                    <a:bodyPr/>
                    <a:lstStyle/>
                    <a:p>
                      <a:r>
                        <a:rPr lang="en-GB" sz="1600" dirty="0"/>
                        <a:t>3.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The tender process for EeRS for the Midlands Region</a:t>
                      </a:r>
                      <a:endParaRPr lang="en-GB" sz="1600" dirty="0"/>
                    </a:p>
                  </a:txBody>
                  <a:tcPr/>
                </a:tc>
                <a:extLst>
                  <a:ext uri="{0D108BD9-81ED-4DB2-BD59-A6C34878D82A}">
                    <a16:rowId xmlns:a16="http://schemas.microsoft.com/office/drawing/2014/main" val="2443298292"/>
                  </a:ext>
                </a:extLst>
              </a:tr>
              <a:tr h="370840">
                <a:tc>
                  <a:txBody>
                    <a:bodyPr/>
                    <a:lstStyle/>
                    <a:p>
                      <a:r>
                        <a:rPr lang="en-GB" sz="1600" dirty="0"/>
                        <a:t>4.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The Midlands Region EeRS supplier - Cinapsis</a:t>
                      </a:r>
                      <a:endParaRPr lang="en-GB" sz="1600" dirty="0"/>
                    </a:p>
                  </a:txBody>
                  <a:tcPr/>
                </a:tc>
                <a:extLst>
                  <a:ext uri="{0D108BD9-81ED-4DB2-BD59-A6C34878D82A}">
                    <a16:rowId xmlns:a16="http://schemas.microsoft.com/office/drawing/2014/main" val="3042615927"/>
                  </a:ext>
                </a:extLst>
              </a:tr>
              <a:tr h="370840">
                <a:tc>
                  <a:txBody>
                    <a:bodyPr/>
                    <a:lstStyle/>
                    <a:p>
                      <a:r>
                        <a:rPr lang="en-GB" sz="1600" dirty="0"/>
                        <a:t>5.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IT requirements</a:t>
                      </a:r>
                      <a:endParaRPr lang="en-GB" sz="1600" dirty="0"/>
                    </a:p>
                  </a:txBody>
                  <a:tcPr/>
                </a:tc>
                <a:extLst>
                  <a:ext uri="{0D108BD9-81ED-4DB2-BD59-A6C34878D82A}">
                    <a16:rowId xmlns:a16="http://schemas.microsoft.com/office/drawing/2014/main" val="517436273"/>
                  </a:ext>
                </a:extLst>
              </a:tr>
              <a:tr h="370840">
                <a:tc>
                  <a:txBody>
                    <a:bodyPr/>
                    <a:lstStyle/>
                    <a:p>
                      <a:r>
                        <a:rPr lang="en-GB" sz="1600" dirty="0"/>
                        <a:t>6. </a:t>
                      </a:r>
                    </a:p>
                  </a:txBody>
                  <a:tcPr/>
                </a:tc>
                <a:tc>
                  <a:txBody>
                    <a:bodyPr/>
                    <a:lstStyle/>
                    <a:p>
                      <a:pPr marL="0" marR="0" lvl="0" indent="0" algn="l">
                        <a:lnSpc>
                          <a:spcPct val="100000"/>
                        </a:lnSpc>
                        <a:spcBef>
                          <a:spcPts val="0"/>
                        </a:spcBef>
                        <a:spcAft>
                          <a:spcPts val="0"/>
                        </a:spcAft>
                        <a:buNone/>
                      </a:pPr>
                      <a:r>
                        <a:rPr lang="en-GB" sz="1600" dirty="0"/>
                        <a:t>Implementation with three Early Adopter ICBs being  Staffs, Derby, Shrops</a:t>
                      </a:r>
                      <a:endParaRPr lang="en-US" sz="1600" dirty="0"/>
                    </a:p>
                  </a:txBody>
                  <a:tcPr/>
                </a:tc>
                <a:extLst>
                  <a:ext uri="{0D108BD9-81ED-4DB2-BD59-A6C34878D82A}">
                    <a16:rowId xmlns:a16="http://schemas.microsoft.com/office/drawing/2014/main" val="375222716"/>
                  </a:ext>
                </a:extLst>
              </a:tr>
              <a:tr h="370839">
                <a:tc>
                  <a:txBody>
                    <a:bodyPr/>
                    <a:lstStyle/>
                    <a:p>
                      <a:pPr lvl="0">
                        <a:buNone/>
                      </a:pPr>
                      <a:r>
                        <a:rPr lang="en-GB" sz="1600" dirty="0"/>
                        <a:t>7.</a:t>
                      </a:r>
                    </a:p>
                  </a:txBody>
                  <a:tcPr/>
                </a:tc>
                <a:tc>
                  <a:txBody>
                    <a:bodyPr/>
                    <a:lstStyle/>
                    <a:p>
                      <a:pPr marL="0" lvl="0" indent="0" algn="l">
                        <a:lnSpc>
                          <a:spcPct val="100000"/>
                        </a:lnSpc>
                        <a:spcBef>
                          <a:spcPts val="0"/>
                        </a:spcBef>
                        <a:spcAft>
                          <a:spcPts val="0"/>
                        </a:spcAft>
                        <a:buNone/>
                      </a:pPr>
                      <a:r>
                        <a:rPr lang="en-GB" sz="1600" b="0" i="0" u="none" strike="noStrike" noProof="0" dirty="0">
                          <a:latin typeface="+mn-lt"/>
                        </a:rPr>
                        <a:t>Timescales</a:t>
                      </a:r>
                      <a:endParaRPr lang="en-GB" sz="1600" b="0" i="0" u="none" strike="noStrike" noProof="0" dirty="0">
                        <a:latin typeface="Calibri"/>
                      </a:endParaRPr>
                    </a:p>
                  </a:txBody>
                  <a:tcPr/>
                </a:tc>
                <a:extLst>
                  <a:ext uri="{0D108BD9-81ED-4DB2-BD59-A6C34878D82A}">
                    <a16:rowId xmlns:a16="http://schemas.microsoft.com/office/drawing/2014/main" val="3169213693"/>
                  </a:ext>
                </a:extLst>
              </a:tr>
              <a:tr h="370839">
                <a:tc>
                  <a:txBody>
                    <a:bodyPr/>
                    <a:lstStyle/>
                    <a:p>
                      <a:pPr lvl="0">
                        <a:buNone/>
                      </a:pPr>
                      <a:r>
                        <a:rPr lang="en-GB" sz="1600" dirty="0"/>
                        <a:t>8.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Implementation approach </a:t>
                      </a:r>
                      <a:endParaRPr lang="en-GB" sz="1600" b="0" i="0" u="none" strike="noStrike" noProof="0" dirty="0">
                        <a:latin typeface="Calibri"/>
                      </a:endParaRPr>
                    </a:p>
                  </a:txBody>
                  <a:tcPr/>
                </a:tc>
                <a:extLst>
                  <a:ext uri="{0D108BD9-81ED-4DB2-BD59-A6C34878D82A}">
                    <a16:rowId xmlns:a16="http://schemas.microsoft.com/office/drawing/2014/main" val="632432759"/>
                  </a:ext>
                </a:extLst>
              </a:tr>
              <a:tr h="370839">
                <a:tc>
                  <a:txBody>
                    <a:bodyPr/>
                    <a:lstStyle/>
                    <a:p>
                      <a:pPr lvl="0">
                        <a:buNone/>
                      </a:pPr>
                      <a:r>
                        <a:rPr lang="en-GB" sz="1600" dirty="0"/>
                        <a:t>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u="none" strike="noStrike" noProof="0" dirty="0">
                          <a:latin typeface="+mn-lt"/>
                        </a:rPr>
                        <a:t>Training and support </a:t>
                      </a:r>
                      <a:endParaRPr lang="en-GB" sz="1600" b="0" i="0" u="none" strike="noStrike" noProof="0" dirty="0">
                        <a:latin typeface="Calibri"/>
                      </a:endParaRPr>
                    </a:p>
                  </a:txBody>
                  <a:tcPr/>
                </a:tc>
                <a:extLst>
                  <a:ext uri="{0D108BD9-81ED-4DB2-BD59-A6C34878D82A}">
                    <a16:rowId xmlns:a16="http://schemas.microsoft.com/office/drawing/2014/main" val="4235827848"/>
                  </a:ext>
                </a:extLst>
              </a:tr>
              <a:tr h="370839">
                <a:tc>
                  <a:txBody>
                    <a:bodyPr/>
                    <a:lstStyle/>
                    <a:p>
                      <a:pPr lvl="0">
                        <a:buNone/>
                      </a:pPr>
                      <a:r>
                        <a:rPr lang="en-GB" sz="1600" dirty="0"/>
                        <a:t>10.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u="none" strike="noStrike" noProof="0" dirty="0">
                          <a:latin typeface="Calibri"/>
                        </a:rPr>
                        <a:t>What do I need to do now?</a:t>
                      </a:r>
                    </a:p>
                  </a:txBody>
                  <a:tcPr/>
                </a:tc>
                <a:extLst>
                  <a:ext uri="{0D108BD9-81ED-4DB2-BD59-A6C34878D82A}">
                    <a16:rowId xmlns:a16="http://schemas.microsoft.com/office/drawing/2014/main" val="2808527858"/>
                  </a:ext>
                </a:extLst>
              </a:tr>
              <a:tr h="370839">
                <a:tc>
                  <a:txBody>
                    <a:bodyPr/>
                    <a:lstStyle/>
                    <a:p>
                      <a:pPr lvl="0">
                        <a:buNone/>
                      </a:pPr>
                      <a:r>
                        <a:rPr lang="en-GB" sz="1600" dirty="0"/>
                        <a:t>11.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u="none" strike="noStrike" noProof="0" dirty="0">
                          <a:latin typeface="Calibri"/>
                        </a:rPr>
                        <a:t>LOC contact details </a:t>
                      </a:r>
                    </a:p>
                  </a:txBody>
                  <a:tcPr/>
                </a:tc>
                <a:extLst>
                  <a:ext uri="{0D108BD9-81ED-4DB2-BD59-A6C34878D82A}">
                    <a16:rowId xmlns:a16="http://schemas.microsoft.com/office/drawing/2014/main" val="1627788676"/>
                  </a:ext>
                </a:extLst>
              </a:tr>
            </a:tbl>
          </a:graphicData>
        </a:graphic>
      </p:graphicFrame>
      <p:sp>
        <p:nvSpPr>
          <p:cNvPr id="3" name="TextBox 2">
            <a:extLst>
              <a:ext uri="{FF2B5EF4-FFF2-40B4-BE49-F238E27FC236}">
                <a16:creationId xmlns:a16="http://schemas.microsoft.com/office/drawing/2014/main" id="{DAED198F-5400-96D7-0A20-4D67633C9734}"/>
              </a:ext>
            </a:extLst>
          </p:cNvPr>
          <p:cNvSpPr txBox="1"/>
          <p:nvPr/>
        </p:nvSpPr>
        <p:spPr>
          <a:xfrm>
            <a:off x="11570330" y="6509442"/>
            <a:ext cx="506994" cy="276999"/>
          </a:xfrm>
          <a:prstGeom prst="rect">
            <a:avLst/>
          </a:prstGeom>
          <a:noFill/>
        </p:spPr>
        <p:txBody>
          <a:bodyPr wrap="square" rtlCol="0">
            <a:spAutoFit/>
          </a:bodyPr>
          <a:lstStyle/>
          <a:p>
            <a:r>
              <a:rPr lang="en-GB" sz="1200" dirty="0"/>
              <a:t>RW</a:t>
            </a:r>
          </a:p>
        </p:txBody>
      </p:sp>
    </p:spTree>
    <p:extLst>
      <p:ext uri="{BB962C8B-B14F-4D97-AF65-F5344CB8AC3E}">
        <p14:creationId xmlns:p14="http://schemas.microsoft.com/office/powerpoint/2010/main" val="1774398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7BA03-252B-6BD2-A52B-9CA798C85AAB}"/>
              </a:ext>
            </a:extLst>
          </p:cNvPr>
          <p:cNvSpPr>
            <a:spLocks noGrp="1"/>
          </p:cNvSpPr>
          <p:nvPr>
            <p:ph type="title"/>
          </p:nvPr>
        </p:nvSpPr>
        <p:spPr>
          <a:xfrm>
            <a:off x="1159149" y="473566"/>
            <a:ext cx="9972272" cy="611649"/>
          </a:xfrm>
        </p:spPr>
        <p:txBody>
          <a:bodyPr/>
          <a:lstStyle/>
          <a:p>
            <a:r>
              <a:rPr lang="en-GB" dirty="0"/>
              <a:t>The current process for eyecare referrals</a:t>
            </a:r>
          </a:p>
        </p:txBody>
      </p:sp>
      <p:graphicFrame>
        <p:nvGraphicFramePr>
          <p:cNvPr id="4" name="Content Placeholder 3">
            <a:extLst>
              <a:ext uri="{FF2B5EF4-FFF2-40B4-BE49-F238E27FC236}">
                <a16:creationId xmlns:a16="http://schemas.microsoft.com/office/drawing/2014/main" id="{43FDE1A4-3336-CC1F-36FF-C50600D9C891}"/>
              </a:ext>
            </a:extLst>
          </p:cNvPr>
          <p:cNvGraphicFramePr>
            <a:graphicFrameLocks noGrp="1"/>
          </p:cNvGraphicFramePr>
          <p:nvPr>
            <p:ph sz="quarter" idx="10"/>
          </p:nvPr>
        </p:nvGraphicFramePr>
        <p:xfrm>
          <a:off x="653480" y="1296955"/>
          <a:ext cx="10641499" cy="4350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59B38F34-5CFC-E8E1-38F4-53F2229950A2}"/>
              </a:ext>
            </a:extLst>
          </p:cNvPr>
          <p:cNvSpPr txBox="1"/>
          <p:nvPr/>
        </p:nvSpPr>
        <p:spPr>
          <a:xfrm>
            <a:off x="784109" y="5802095"/>
            <a:ext cx="10347312" cy="646331"/>
          </a:xfrm>
          <a:prstGeom prst="rect">
            <a:avLst/>
          </a:prstGeom>
          <a:noFill/>
        </p:spPr>
        <p:txBody>
          <a:bodyPr wrap="square">
            <a:spAutoFit/>
          </a:bodyPr>
          <a:lstStyle/>
          <a:p>
            <a:r>
              <a:rPr lang="en-GB" sz="1800" dirty="0"/>
              <a:t>The new EeRS system will replace the current paper based GOS18 form referral process, improve the quality of the referral, the referral will be in real time and if available images/data files can be attached.</a:t>
            </a:r>
          </a:p>
        </p:txBody>
      </p:sp>
    </p:spTree>
    <p:extLst>
      <p:ext uri="{BB962C8B-B14F-4D97-AF65-F5344CB8AC3E}">
        <p14:creationId xmlns:p14="http://schemas.microsoft.com/office/powerpoint/2010/main" val="3354669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C4A1-463F-BD3A-8DA1-B815E03EF906}"/>
              </a:ext>
            </a:extLst>
          </p:cNvPr>
          <p:cNvSpPr>
            <a:spLocks noGrp="1"/>
          </p:cNvSpPr>
          <p:nvPr>
            <p:ph type="title"/>
          </p:nvPr>
        </p:nvSpPr>
        <p:spPr>
          <a:xfrm>
            <a:off x="1109864" y="408251"/>
            <a:ext cx="9972272" cy="611649"/>
          </a:xfrm>
        </p:spPr>
        <p:txBody>
          <a:bodyPr>
            <a:normAutofit/>
          </a:bodyPr>
          <a:lstStyle/>
          <a:p>
            <a:r>
              <a:rPr lang="en-GB" dirty="0"/>
              <a:t>2. EeRS, the benefits for eyecare stakeholders</a:t>
            </a:r>
          </a:p>
        </p:txBody>
      </p:sp>
      <p:graphicFrame>
        <p:nvGraphicFramePr>
          <p:cNvPr id="5" name="Diagram 4">
            <a:extLst>
              <a:ext uri="{FF2B5EF4-FFF2-40B4-BE49-F238E27FC236}">
                <a16:creationId xmlns:a16="http://schemas.microsoft.com/office/drawing/2014/main" id="{A0CACBDC-5B34-AA89-3D9D-756CD8EC14D5}"/>
              </a:ext>
            </a:extLst>
          </p:cNvPr>
          <p:cNvGraphicFramePr/>
          <p:nvPr/>
        </p:nvGraphicFramePr>
        <p:xfrm>
          <a:off x="270588" y="1231640"/>
          <a:ext cx="11681926" cy="50945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3224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09EF2-7FD2-4AE0-93CB-B83DFEC11C27}"/>
              </a:ext>
            </a:extLst>
          </p:cNvPr>
          <p:cNvSpPr>
            <a:spLocks noGrp="1"/>
          </p:cNvSpPr>
          <p:nvPr>
            <p:ph type="title"/>
          </p:nvPr>
        </p:nvSpPr>
        <p:spPr>
          <a:xfrm>
            <a:off x="1344853" y="447466"/>
            <a:ext cx="9972272" cy="611649"/>
          </a:xfrm>
        </p:spPr>
        <p:txBody>
          <a:bodyPr/>
          <a:lstStyle/>
          <a:p>
            <a:r>
              <a:rPr lang="en-GB" dirty="0"/>
              <a:t>3. Tender process update</a:t>
            </a:r>
          </a:p>
        </p:txBody>
      </p:sp>
      <p:sp>
        <p:nvSpPr>
          <p:cNvPr id="3" name="Content Placeholder 2">
            <a:extLst>
              <a:ext uri="{FF2B5EF4-FFF2-40B4-BE49-F238E27FC236}">
                <a16:creationId xmlns:a16="http://schemas.microsoft.com/office/drawing/2014/main" id="{B6FD77C2-D0D5-4045-AC75-5FE8C5304C90}"/>
              </a:ext>
            </a:extLst>
          </p:cNvPr>
          <p:cNvSpPr>
            <a:spLocks noGrp="1"/>
          </p:cNvSpPr>
          <p:nvPr>
            <p:ph sz="quarter" idx="10"/>
          </p:nvPr>
        </p:nvSpPr>
        <p:spPr>
          <a:xfrm>
            <a:off x="784109" y="1315616"/>
            <a:ext cx="11093760" cy="4789093"/>
          </a:xfrm>
        </p:spPr>
        <p:txBody>
          <a:bodyPr>
            <a:normAutofit lnSpcReduction="10000"/>
          </a:bodyPr>
          <a:lstStyle/>
          <a:p>
            <a:r>
              <a:rPr lang="en-GB" sz="1900" dirty="0"/>
              <a:t>EeRS is a major programme for all involved. It has taken 2 years to get this far, by following a thorough tendering process, which included:</a:t>
            </a:r>
          </a:p>
          <a:p>
            <a:pPr lvl="1"/>
            <a:r>
              <a:rPr lang="en-GB" sz="1900" dirty="0"/>
              <a:t>defining our requirements - all sectors of eyecare, including LOCs, were invited to provide feedback on the specification,</a:t>
            </a:r>
          </a:p>
          <a:p>
            <a:pPr lvl="1"/>
            <a:r>
              <a:rPr lang="en-GB" sz="1900" dirty="0"/>
              <a:t>stakeholder engagement, including wider stakeholders from other NHSE Regions,</a:t>
            </a:r>
          </a:p>
          <a:p>
            <a:pPr lvl="1"/>
            <a:r>
              <a:rPr lang="en-GB" sz="1900" dirty="0"/>
              <a:t>market engagement, </a:t>
            </a:r>
          </a:p>
          <a:p>
            <a:pPr lvl="1"/>
            <a:r>
              <a:rPr lang="en-GB" sz="1900" dirty="0"/>
              <a:t>market development, </a:t>
            </a:r>
          </a:p>
          <a:p>
            <a:pPr lvl="1"/>
            <a:r>
              <a:rPr lang="en-GB" sz="1900" dirty="0"/>
              <a:t>completion of a tender exercise compliant with the Public Contract Regulations 2015   </a:t>
            </a:r>
          </a:p>
          <a:p>
            <a:pPr lvl="1"/>
            <a:r>
              <a:rPr lang="en-GB" sz="1900" dirty="0"/>
              <a:t>During those 2 years the team also commenced implementation planning simultaneously with each of the 11 STPs, now Integrated Care Boards (ICBs) </a:t>
            </a:r>
          </a:p>
          <a:p>
            <a:r>
              <a:rPr lang="en-GB" sz="1900" dirty="0"/>
              <a:t>We believe that engagement and involvement of all Midlands LOCs and their optical practices</a:t>
            </a:r>
            <a:r>
              <a:rPr lang="en-GB" sz="1900" dirty="0">
                <a:solidFill>
                  <a:srgbClr val="FF0000"/>
                </a:solidFill>
              </a:rPr>
              <a:t> </a:t>
            </a:r>
            <a:r>
              <a:rPr lang="en-GB" sz="1900" dirty="0"/>
              <a:t>is key to the successful deployment of EeRS. We are grateful for all who have shown support, enthusiasm and interest in the programme to date.</a:t>
            </a:r>
          </a:p>
          <a:p>
            <a:r>
              <a:rPr lang="en-GB" sz="1900" dirty="0"/>
              <a:t>We acknowledge that during the procurement process, updates were very limited, but as you are aware this was due to Conflicts of Interest and our need to ensure we maintained a fair, open and transparent process. </a:t>
            </a:r>
            <a:r>
              <a:rPr lang="en-GB" sz="1900" b="1" dirty="0"/>
              <a:t>We thank you all for your patience. </a:t>
            </a:r>
          </a:p>
          <a:p>
            <a:pPr lvl="1"/>
            <a:endParaRPr lang="en-GB" sz="1800" dirty="0"/>
          </a:p>
          <a:p>
            <a:endParaRPr lang="en-GB" dirty="0"/>
          </a:p>
        </p:txBody>
      </p:sp>
      <p:sp>
        <p:nvSpPr>
          <p:cNvPr id="4" name="TextBox 3">
            <a:extLst>
              <a:ext uri="{FF2B5EF4-FFF2-40B4-BE49-F238E27FC236}">
                <a16:creationId xmlns:a16="http://schemas.microsoft.com/office/drawing/2014/main" id="{84CA1671-271E-B76E-FC46-6328F579AF07}"/>
              </a:ext>
            </a:extLst>
          </p:cNvPr>
          <p:cNvSpPr txBox="1"/>
          <p:nvPr/>
        </p:nvSpPr>
        <p:spPr>
          <a:xfrm>
            <a:off x="11570330" y="6509442"/>
            <a:ext cx="506994" cy="276999"/>
          </a:xfrm>
          <a:prstGeom prst="rect">
            <a:avLst/>
          </a:prstGeom>
          <a:noFill/>
        </p:spPr>
        <p:txBody>
          <a:bodyPr wrap="square" rtlCol="0">
            <a:spAutoFit/>
          </a:bodyPr>
          <a:lstStyle/>
          <a:p>
            <a:r>
              <a:rPr lang="en-GB" sz="1200" dirty="0"/>
              <a:t>RW</a:t>
            </a:r>
          </a:p>
        </p:txBody>
      </p:sp>
    </p:spTree>
    <p:extLst>
      <p:ext uri="{BB962C8B-B14F-4D97-AF65-F5344CB8AC3E}">
        <p14:creationId xmlns:p14="http://schemas.microsoft.com/office/powerpoint/2010/main" val="2383516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09EF2-7FD2-4AE0-93CB-B83DFEC11C27}"/>
              </a:ext>
            </a:extLst>
          </p:cNvPr>
          <p:cNvSpPr>
            <a:spLocks noGrp="1"/>
          </p:cNvSpPr>
          <p:nvPr>
            <p:ph type="title"/>
          </p:nvPr>
        </p:nvSpPr>
        <p:spPr>
          <a:xfrm>
            <a:off x="1259970" y="463097"/>
            <a:ext cx="9972272" cy="611649"/>
          </a:xfrm>
        </p:spPr>
        <p:txBody>
          <a:bodyPr>
            <a:normAutofit fontScale="90000"/>
          </a:bodyPr>
          <a:lstStyle/>
          <a:p>
            <a:br>
              <a:rPr lang="en-GB" dirty="0"/>
            </a:br>
            <a:r>
              <a:rPr lang="en-GB" dirty="0"/>
              <a:t>4. The Midlands Region EeRS Supplier  - Cinapsis </a:t>
            </a:r>
            <a:br>
              <a:rPr lang="en-GB" dirty="0"/>
            </a:br>
            <a:endParaRPr lang="en-GB" dirty="0"/>
          </a:p>
        </p:txBody>
      </p:sp>
      <p:sp>
        <p:nvSpPr>
          <p:cNvPr id="3" name="Content Placeholder 2">
            <a:extLst>
              <a:ext uri="{FF2B5EF4-FFF2-40B4-BE49-F238E27FC236}">
                <a16:creationId xmlns:a16="http://schemas.microsoft.com/office/drawing/2014/main" id="{B6FD77C2-D0D5-4045-AC75-5FE8C5304C90}"/>
              </a:ext>
            </a:extLst>
          </p:cNvPr>
          <p:cNvSpPr>
            <a:spLocks noGrp="1"/>
          </p:cNvSpPr>
          <p:nvPr>
            <p:ph sz="quarter" idx="10"/>
          </p:nvPr>
        </p:nvSpPr>
        <p:spPr>
          <a:xfrm>
            <a:off x="784109" y="1343608"/>
            <a:ext cx="10641499" cy="4649280"/>
          </a:xfrm>
        </p:spPr>
        <p:txBody>
          <a:bodyPr vert="horz" lIns="91440" tIns="45720" rIns="91440" bIns="45720" rtlCol="0" anchor="t">
            <a:normAutofit fontScale="25000" lnSpcReduction="20000"/>
          </a:bodyPr>
          <a:lstStyle/>
          <a:p>
            <a:pPr marL="0" indent="0">
              <a:buNone/>
            </a:pPr>
            <a:r>
              <a:rPr lang="en-GB" sz="7200" b="1" dirty="0"/>
              <a:t>MonMedical (trading as Cinapsis)</a:t>
            </a:r>
          </a:p>
          <a:p>
            <a:pPr>
              <a:lnSpc>
                <a:spcPct val="120000"/>
              </a:lnSpc>
              <a:spcBef>
                <a:spcPts val="600"/>
              </a:spcBef>
            </a:pPr>
            <a:r>
              <a:rPr lang="en-GB" sz="7200" dirty="0">
                <a:solidFill>
                  <a:prstClr val="black"/>
                </a:solidFill>
              </a:rPr>
              <a:t>Are a developer of a cloud-based technology designed to close the gap between primary, secondary, and tertiary care. The company's technologies include advice and guidance, an electronic referral management system, and a virtual clinic management system that allows users to see all the information about clinical pathways.</a:t>
            </a:r>
          </a:p>
          <a:p>
            <a:pPr>
              <a:lnSpc>
                <a:spcPct val="120000"/>
              </a:lnSpc>
              <a:spcBef>
                <a:spcPts val="600"/>
              </a:spcBef>
            </a:pPr>
            <a:r>
              <a:rPr lang="en-GB" sz="7200" dirty="0">
                <a:latin typeface="Arial"/>
                <a:cs typeface="Arial"/>
              </a:rPr>
              <a:t>Dr Owain Rhys Hughes (an ENT surgeon), identified a need in the healthcare system to eliminate unnecessary patient referrals and founded Cinapsis in 2018 to accomplish this.</a:t>
            </a:r>
            <a:br>
              <a:rPr lang="en-GB" sz="7200" dirty="0">
                <a:latin typeface="Arial"/>
                <a:cs typeface="Arial"/>
              </a:rPr>
            </a:br>
            <a:endParaRPr lang="en-GB" sz="7200" dirty="0">
              <a:latin typeface="Arial"/>
              <a:cs typeface="Arial"/>
            </a:endParaRPr>
          </a:p>
          <a:p>
            <a:pPr marL="0" indent="0">
              <a:buNone/>
            </a:pPr>
            <a:r>
              <a:rPr lang="en-GB" sz="7200" b="1" dirty="0"/>
              <a:t>EeRS referral system</a:t>
            </a:r>
          </a:p>
          <a:p>
            <a:pPr>
              <a:lnSpc>
                <a:spcPct val="120000"/>
              </a:lnSpc>
              <a:spcBef>
                <a:spcPts val="600"/>
              </a:spcBef>
            </a:pPr>
            <a:r>
              <a:rPr lang="en-GB" sz="7200" dirty="0">
                <a:solidFill>
                  <a:prstClr val="black"/>
                </a:solidFill>
              </a:rPr>
              <a:t>Using the Cinapsis ‘SmartReferrals’ platform, optometrists can access specialist advice or make eyecare referrals via locally-designed care pathways that support the smooth flow of data between primary, secondary, and tertiary care.  The technology can support the instant and safe transfer of documents, DICOM images and GOS18 data fields.</a:t>
            </a:r>
          </a:p>
          <a:p>
            <a:pPr>
              <a:lnSpc>
                <a:spcPct val="120000"/>
              </a:lnSpc>
              <a:spcBef>
                <a:spcPts val="600"/>
              </a:spcBef>
            </a:pPr>
            <a:r>
              <a:rPr lang="en-GB" sz="7200" dirty="0">
                <a:latin typeface="Arial"/>
                <a:cs typeface="Arial"/>
              </a:rPr>
              <a:t>The Cinapsis ‘SmartReferrals’ platform was deployed as a EeRS pilot project in Cambridgeshire in early 2022 and is now being rolled out to the three main county Hospitals together with all Optometry Practices invited to join.</a:t>
            </a:r>
          </a:p>
          <a:p>
            <a:endParaRPr lang="en-GB" dirty="0"/>
          </a:p>
          <a:p>
            <a:endParaRPr lang="en-GB" dirty="0"/>
          </a:p>
          <a:p>
            <a:endParaRPr lang="en-GB" dirty="0"/>
          </a:p>
          <a:p>
            <a:endParaRPr lang="en-GB" dirty="0"/>
          </a:p>
        </p:txBody>
      </p:sp>
      <p:sp>
        <p:nvSpPr>
          <p:cNvPr id="4" name="TextBox 3">
            <a:extLst>
              <a:ext uri="{FF2B5EF4-FFF2-40B4-BE49-F238E27FC236}">
                <a16:creationId xmlns:a16="http://schemas.microsoft.com/office/drawing/2014/main" id="{398D06FE-F0AC-2991-777D-689CCE247AD8}"/>
              </a:ext>
            </a:extLst>
          </p:cNvPr>
          <p:cNvSpPr txBox="1"/>
          <p:nvPr/>
        </p:nvSpPr>
        <p:spPr>
          <a:xfrm>
            <a:off x="11570330" y="6509442"/>
            <a:ext cx="506994" cy="276999"/>
          </a:xfrm>
          <a:prstGeom prst="rect">
            <a:avLst/>
          </a:prstGeom>
          <a:noFill/>
        </p:spPr>
        <p:txBody>
          <a:bodyPr wrap="square" rtlCol="0">
            <a:spAutoFit/>
          </a:bodyPr>
          <a:lstStyle/>
          <a:p>
            <a:r>
              <a:rPr lang="en-GB" sz="1200" dirty="0"/>
              <a:t>RW</a:t>
            </a:r>
          </a:p>
        </p:txBody>
      </p:sp>
    </p:spTree>
    <p:extLst>
      <p:ext uri="{BB962C8B-B14F-4D97-AF65-F5344CB8AC3E}">
        <p14:creationId xmlns:p14="http://schemas.microsoft.com/office/powerpoint/2010/main" val="1866268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09EF2-7FD2-4AE0-93CB-B83DFEC11C27}"/>
              </a:ext>
            </a:extLst>
          </p:cNvPr>
          <p:cNvSpPr>
            <a:spLocks noGrp="1"/>
          </p:cNvSpPr>
          <p:nvPr>
            <p:ph type="title"/>
          </p:nvPr>
        </p:nvSpPr>
        <p:spPr>
          <a:xfrm>
            <a:off x="1241309" y="383586"/>
            <a:ext cx="9236969" cy="611649"/>
          </a:xfrm>
        </p:spPr>
        <p:txBody>
          <a:bodyPr>
            <a:normAutofit fontScale="90000"/>
          </a:bodyPr>
          <a:lstStyle/>
          <a:p>
            <a:br>
              <a:rPr lang="en-GB" dirty="0"/>
            </a:br>
            <a:r>
              <a:rPr lang="en-GB" dirty="0"/>
              <a:t>4. The Midlands Region EeRS Supplier - Cinapsis </a:t>
            </a:r>
            <a:br>
              <a:rPr lang="en-GB" dirty="0"/>
            </a:br>
            <a:endParaRPr lang="en-GB" dirty="0"/>
          </a:p>
        </p:txBody>
      </p:sp>
      <p:sp>
        <p:nvSpPr>
          <p:cNvPr id="3" name="Content Placeholder 2">
            <a:extLst>
              <a:ext uri="{FF2B5EF4-FFF2-40B4-BE49-F238E27FC236}">
                <a16:creationId xmlns:a16="http://schemas.microsoft.com/office/drawing/2014/main" id="{B6FD77C2-D0D5-4045-AC75-5FE8C5304C90}"/>
              </a:ext>
            </a:extLst>
          </p:cNvPr>
          <p:cNvSpPr>
            <a:spLocks noGrp="1"/>
          </p:cNvSpPr>
          <p:nvPr>
            <p:ph sz="quarter" idx="10"/>
          </p:nvPr>
        </p:nvSpPr>
        <p:spPr>
          <a:xfrm>
            <a:off x="775250" y="1408923"/>
            <a:ext cx="10641499" cy="4413038"/>
          </a:xfrm>
        </p:spPr>
        <p:txBody>
          <a:bodyPr vert="horz" lIns="91440" tIns="45720" rIns="91440" bIns="45720" rtlCol="0" anchor="t">
            <a:normAutofit fontScale="92500" lnSpcReduction="10000"/>
          </a:bodyPr>
          <a:lstStyle/>
          <a:p>
            <a:pPr marL="457200" lvl="1" indent="0">
              <a:lnSpc>
                <a:spcPct val="120000"/>
              </a:lnSpc>
              <a:spcBef>
                <a:spcPts val="600"/>
              </a:spcBef>
              <a:buNone/>
            </a:pPr>
            <a:r>
              <a:rPr lang="en-GB" sz="2300" dirty="0">
                <a:latin typeface="Arial"/>
                <a:cs typeface="Arial"/>
              </a:rPr>
              <a:t>We strongly encourage you to watch </a:t>
            </a:r>
            <a:r>
              <a:rPr lang="en-GB" sz="2300" dirty="0" err="1">
                <a:latin typeface="Arial"/>
                <a:cs typeface="Arial"/>
              </a:rPr>
              <a:t>Cinapsis’s</a:t>
            </a:r>
            <a:r>
              <a:rPr lang="en-GB" sz="2300" dirty="0">
                <a:latin typeface="Arial"/>
                <a:cs typeface="Arial"/>
              </a:rPr>
              <a:t> video (~18 mins) which provides an overview of their EeRS and demonstration of the system. </a:t>
            </a:r>
            <a:br>
              <a:rPr lang="en-GB" sz="2300" dirty="0">
                <a:latin typeface="Arial"/>
                <a:cs typeface="Arial"/>
              </a:rPr>
            </a:br>
            <a:endParaRPr lang="en-GB" sz="2300" dirty="0">
              <a:latin typeface="Arial"/>
              <a:cs typeface="Arial"/>
            </a:endParaRPr>
          </a:p>
          <a:p>
            <a:pPr marL="457200" lvl="1" indent="0">
              <a:lnSpc>
                <a:spcPct val="120000"/>
              </a:lnSpc>
              <a:spcBef>
                <a:spcPts val="600"/>
              </a:spcBef>
              <a:buNone/>
            </a:pPr>
            <a:r>
              <a:rPr lang="en-GB" sz="2300" dirty="0">
                <a:latin typeface="Arial"/>
                <a:cs typeface="Arial"/>
              </a:rPr>
              <a:t>The video gives an overview of Cinapsis and some of the main features.  It shows how a case is managed from both a requester or optometrist through to the specialist in secondary care, including how the data flow between those involved with the patient.</a:t>
            </a:r>
            <a:endParaRPr lang="en-GB" sz="2300" dirty="0"/>
          </a:p>
          <a:p>
            <a:pPr marL="457200" lvl="1" indent="0">
              <a:lnSpc>
                <a:spcPct val="120000"/>
              </a:lnSpc>
              <a:spcBef>
                <a:spcPts val="600"/>
              </a:spcBef>
              <a:buNone/>
            </a:pPr>
            <a:endParaRPr lang="en-GB" sz="2300" dirty="0">
              <a:latin typeface="Arial"/>
              <a:cs typeface="Arial"/>
            </a:endParaRPr>
          </a:p>
          <a:p>
            <a:pPr marL="457200" lvl="1" indent="0">
              <a:lnSpc>
                <a:spcPct val="120000"/>
              </a:lnSpc>
              <a:spcBef>
                <a:spcPts val="600"/>
              </a:spcBef>
              <a:buNone/>
            </a:pPr>
            <a:r>
              <a:rPr lang="en-GB" sz="2300" dirty="0">
                <a:latin typeface="Arial"/>
                <a:cs typeface="Arial"/>
              </a:rPr>
              <a:t>To view a video demonstration of their EeRS please </a:t>
            </a:r>
            <a:r>
              <a:rPr lang="en-GB" sz="2300" dirty="0">
                <a:latin typeface="Arial"/>
                <a:cs typeface="Arial"/>
                <a:hlinkClick r:id="rId2"/>
              </a:rPr>
              <a:t>click here </a:t>
            </a:r>
            <a:r>
              <a:rPr lang="en-GB" sz="2300" dirty="0">
                <a:latin typeface="Arial"/>
                <a:cs typeface="Arial"/>
              </a:rPr>
              <a:t>to register with Cinapsis to view their EeRS and a verified link will be emailed to you. </a:t>
            </a:r>
          </a:p>
          <a:p>
            <a:pPr marL="457200" lvl="1" indent="0">
              <a:lnSpc>
                <a:spcPct val="120000"/>
              </a:lnSpc>
              <a:spcBef>
                <a:spcPts val="600"/>
              </a:spcBef>
              <a:buNone/>
            </a:pPr>
            <a:r>
              <a:rPr lang="en-GB" sz="2300" dirty="0">
                <a:latin typeface="Arial"/>
                <a:cs typeface="Arial"/>
              </a:rPr>
              <a:t>A further engagement </a:t>
            </a:r>
            <a:r>
              <a:rPr lang="en-GB" sz="2300" dirty="0" err="1">
                <a:latin typeface="Arial"/>
                <a:cs typeface="Arial"/>
              </a:rPr>
              <a:t>slidedeck</a:t>
            </a:r>
            <a:r>
              <a:rPr lang="en-GB" sz="2300" dirty="0">
                <a:latin typeface="Arial"/>
                <a:cs typeface="Arial"/>
              </a:rPr>
              <a:t> from Cinapsis will be sent with the meeting notes.</a:t>
            </a:r>
          </a:p>
          <a:p>
            <a:pPr marL="457200" lvl="1" indent="0">
              <a:lnSpc>
                <a:spcPct val="120000"/>
              </a:lnSpc>
              <a:spcBef>
                <a:spcPts val="600"/>
              </a:spcBef>
              <a:buNone/>
            </a:pPr>
            <a:endParaRPr lang="en-GB" sz="2300" dirty="0">
              <a:latin typeface="Arial"/>
              <a:cs typeface="Arial"/>
            </a:endParaRPr>
          </a:p>
          <a:p>
            <a:pPr lvl="1">
              <a:lnSpc>
                <a:spcPct val="120000"/>
              </a:lnSpc>
              <a:spcBef>
                <a:spcPts val="600"/>
              </a:spcBef>
            </a:pPr>
            <a:endParaRPr lang="en-GB" sz="2300" dirty="0">
              <a:latin typeface="Arial"/>
              <a:cs typeface="Arial"/>
            </a:endParaRPr>
          </a:p>
          <a:p>
            <a:endParaRPr lang="en-GB" dirty="0"/>
          </a:p>
          <a:p>
            <a:endParaRPr lang="en-GB" dirty="0"/>
          </a:p>
          <a:p>
            <a:endParaRPr lang="en-GB" dirty="0"/>
          </a:p>
          <a:p>
            <a:endParaRPr lang="en-GB" dirty="0"/>
          </a:p>
        </p:txBody>
      </p:sp>
      <p:sp>
        <p:nvSpPr>
          <p:cNvPr id="4" name="TextBox 3">
            <a:extLst>
              <a:ext uri="{FF2B5EF4-FFF2-40B4-BE49-F238E27FC236}">
                <a16:creationId xmlns:a16="http://schemas.microsoft.com/office/drawing/2014/main" id="{25B4401F-1DEC-BF13-3B86-D23F4756B509}"/>
              </a:ext>
            </a:extLst>
          </p:cNvPr>
          <p:cNvSpPr txBox="1"/>
          <p:nvPr/>
        </p:nvSpPr>
        <p:spPr>
          <a:xfrm>
            <a:off x="11570330" y="6509442"/>
            <a:ext cx="506994" cy="276999"/>
          </a:xfrm>
          <a:prstGeom prst="rect">
            <a:avLst/>
          </a:prstGeom>
          <a:noFill/>
        </p:spPr>
        <p:txBody>
          <a:bodyPr wrap="square" rtlCol="0">
            <a:spAutoFit/>
          </a:bodyPr>
          <a:lstStyle/>
          <a:p>
            <a:r>
              <a:rPr lang="en-GB" sz="1200" dirty="0"/>
              <a:t>RW</a:t>
            </a:r>
          </a:p>
        </p:txBody>
      </p:sp>
    </p:spTree>
    <p:extLst>
      <p:ext uri="{BB962C8B-B14F-4D97-AF65-F5344CB8AC3E}">
        <p14:creationId xmlns:p14="http://schemas.microsoft.com/office/powerpoint/2010/main" val="3620451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7A7DA-B38A-A991-06F5-C7F8FA7D9886}"/>
              </a:ext>
            </a:extLst>
          </p:cNvPr>
          <p:cNvSpPr>
            <a:spLocks noGrp="1"/>
          </p:cNvSpPr>
          <p:nvPr>
            <p:ph type="title"/>
          </p:nvPr>
        </p:nvSpPr>
        <p:spPr>
          <a:xfrm>
            <a:off x="1237114" y="514397"/>
            <a:ext cx="9972272" cy="611649"/>
          </a:xfrm>
        </p:spPr>
        <p:txBody>
          <a:bodyPr/>
          <a:lstStyle/>
          <a:p>
            <a:r>
              <a:rPr lang="en-GB" dirty="0"/>
              <a:t>5. IT requirements </a:t>
            </a:r>
          </a:p>
        </p:txBody>
      </p:sp>
      <p:sp>
        <p:nvSpPr>
          <p:cNvPr id="3" name="Content Placeholder 2">
            <a:extLst>
              <a:ext uri="{FF2B5EF4-FFF2-40B4-BE49-F238E27FC236}">
                <a16:creationId xmlns:a16="http://schemas.microsoft.com/office/drawing/2014/main" id="{6075FA53-FFF8-28C7-B7E1-B0E2199C4D7E}"/>
              </a:ext>
            </a:extLst>
          </p:cNvPr>
          <p:cNvSpPr>
            <a:spLocks noGrp="1"/>
          </p:cNvSpPr>
          <p:nvPr>
            <p:ph sz="quarter" idx="10"/>
          </p:nvPr>
        </p:nvSpPr>
        <p:spPr>
          <a:xfrm>
            <a:off x="784109" y="1453243"/>
            <a:ext cx="10641499" cy="4890360"/>
          </a:xfrm>
        </p:spPr>
        <p:txBody>
          <a:bodyPr>
            <a:normAutofit fontScale="77500" lnSpcReduction="20000"/>
          </a:bodyPr>
          <a:lstStyle/>
          <a:p>
            <a:r>
              <a:rPr lang="en-GB" sz="2100" dirty="0">
                <a:latin typeface="Arial"/>
                <a:cs typeface="Arial"/>
              </a:rPr>
              <a:t>The EeRS system </a:t>
            </a:r>
            <a:r>
              <a:rPr lang="en-GB" sz="2100" b="1" dirty="0">
                <a:latin typeface="Arial"/>
                <a:cs typeface="Arial"/>
              </a:rPr>
              <a:t>operates through your practice computer and uses a web site </a:t>
            </a:r>
            <a:r>
              <a:rPr lang="en-GB" sz="2100" dirty="0">
                <a:latin typeface="Arial"/>
                <a:cs typeface="Arial"/>
              </a:rPr>
              <a:t>hosted in the cloud. </a:t>
            </a:r>
          </a:p>
          <a:p>
            <a:r>
              <a:rPr lang="en-GB" sz="2100" dirty="0">
                <a:latin typeface="Arial"/>
                <a:cs typeface="Arial"/>
              </a:rPr>
              <a:t>No software installation is required.</a:t>
            </a:r>
          </a:p>
          <a:p>
            <a:r>
              <a:rPr lang="en-GB" sz="2100" dirty="0">
                <a:latin typeface="Arial"/>
                <a:cs typeface="Arial"/>
              </a:rPr>
              <a:t>As per the video demonstration, the system is intuitive, easy to use </a:t>
            </a:r>
          </a:p>
          <a:p>
            <a:endParaRPr lang="en-GB" sz="2100" dirty="0">
              <a:latin typeface="Arial"/>
              <a:cs typeface="Arial"/>
            </a:endParaRPr>
          </a:p>
          <a:p>
            <a:pPr algn="l"/>
            <a:r>
              <a:rPr lang="en-GB" sz="2100" b="1" dirty="0">
                <a:latin typeface="Arial"/>
                <a:cs typeface="Arial"/>
              </a:rPr>
              <a:t>Minimum standards:</a:t>
            </a:r>
          </a:p>
          <a:p>
            <a:pPr algn="l"/>
            <a:endParaRPr lang="en-GB" sz="2100" dirty="0">
              <a:latin typeface="Arial"/>
              <a:cs typeface="Arial"/>
            </a:endParaRPr>
          </a:p>
          <a:p>
            <a:pPr marL="914400" lvl="2" indent="0">
              <a:buNone/>
            </a:pPr>
            <a:r>
              <a:rPr lang="en-GB" sz="2100" b="1" i="1" dirty="0">
                <a:latin typeface="Arial"/>
                <a:cs typeface="Arial"/>
              </a:rPr>
              <a:t>Network: </a:t>
            </a:r>
            <a:r>
              <a:rPr lang="en-GB" sz="2100" dirty="0">
                <a:latin typeface="Arial"/>
                <a:cs typeface="Arial"/>
              </a:rPr>
              <a:t>The firewall must allow HTTP access to two domains:  app.cinapsis.org and downloads.cinapsis.org </a:t>
            </a:r>
            <a:br>
              <a:rPr lang="en-GB" sz="2100" dirty="0">
                <a:latin typeface="Arial"/>
                <a:cs typeface="Arial"/>
              </a:rPr>
            </a:br>
            <a:endParaRPr lang="en-GB" sz="2100" dirty="0">
              <a:latin typeface="Arial"/>
              <a:cs typeface="Arial"/>
            </a:endParaRPr>
          </a:p>
          <a:p>
            <a:pPr marL="914400" lvl="2" indent="0">
              <a:buNone/>
            </a:pPr>
            <a:r>
              <a:rPr lang="en-GB" sz="2100" b="1" i="1" dirty="0">
                <a:latin typeface="Arial"/>
                <a:cs typeface="Arial"/>
              </a:rPr>
              <a:t>Warranted Environment for this Application:</a:t>
            </a:r>
          </a:p>
          <a:p>
            <a:pPr lvl="2"/>
            <a:r>
              <a:rPr lang="en-GB" sz="2100" dirty="0">
                <a:latin typeface="Arial"/>
                <a:cs typeface="Arial"/>
              </a:rPr>
              <a:t>Operating system - Windows 10 - version 1803 or above</a:t>
            </a:r>
          </a:p>
          <a:p>
            <a:pPr lvl="2"/>
            <a:r>
              <a:rPr lang="en-GB" sz="2100" dirty="0">
                <a:latin typeface="Arial"/>
                <a:cs typeface="Arial"/>
              </a:rPr>
              <a:t>Memory - 4GB or above</a:t>
            </a:r>
          </a:p>
          <a:p>
            <a:pPr lvl="2"/>
            <a:r>
              <a:rPr lang="en-GB" sz="2100" dirty="0">
                <a:latin typeface="Arial"/>
                <a:cs typeface="Arial"/>
              </a:rPr>
              <a:t>Hard disk space - at least 500Mb available</a:t>
            </a:r>
          </a:p>
          <a:p>
            <a:pPr lvl="2"/>
            <a:r>
              <a:rPr lang="en-GB" sz="2100" dirty="0">
                <a:latin typeface="Arial"/>
                <a:cs typeface="Arial"/>
              </a:rPr>
              <a:t>Processor - 1.5Ghz or above </a:t>
            </a:r>
          </a:p>
          <a:p>
            <a:pPr marL="0" indent="0" algn="l">
              <a:buNone/>
            </a:pPr>
            <a:endParaRPr lang="en-GB" sz="2100" dirty="0">
              <a:latin typeface="Arial"/>
              <a:cs typeface="Arial"/>
            </a:endParaRPr>
          </a:p>
          <a:p>
            <a:pPr algn="l"/>
            <a:r>
              <a:rPr lang="en-GB" sz="2100" b="1" dirty="0">
                <a:latin typeface="Arial"/>
                <a:cs typeface="Arial"/>
              </a:rPr>
              <a:t>Mobile Devices </a:t>
            </a:r>
            <a:r>
              <a:rPr lang="en-GB" sz="2100" dirty="0">
                <a:latin typeface="Arial"/>
                <a:cs typeface="Arial"/>
              </a:rPr>
              <a:t>Supported: </a:t>
            </a:r>
            <a:r>
              <a:rPr lang="en-GB" sz="2100" b="1" dirty="0">
                <a:latin typeface="Arial"/>
                <a:cs typeface="Arial"/>
              </a:rPr>
              <a:t>Apple</a:t>
            </a:r>
            <a:r>
              <a:rPr lang="en-GB" sz="2100" dirty="0">
                <a:latin typeface="Arial"/>
                <a:cs typeface="Arial"/>
              </a:rPr>
              <a:t>: Last 2 major iOS versions (may still work on older iOS, but cannot take responsibility that they will operate fully); </a:t>
            </a:r>
            <a:r>
              <a:rPr lang="en-GB" sz="2100" b="1" dirty="0">
                <a:latin typeface="Arial"/>
                <a:cs typeface="Arial"/>
              </a:rPr>
              <a:t>Android</a:t>
            </a:r>
            <a:r>
              <a:rPr lang="en-GB" sz="2100" dirty="0">
                <a:latin typeface="Arial"/>
                <a:cs typeface="Arial"/>
              </a:rPr>
              <a:t>: Devices that can be upgraded to Android 11 or above.</a:t>
            </a:r>
            <a:br>
              <a:rPr lang="en-GB" sz="2100" dirty="0">
                <a:latin typeface="Arial"/>
                <a:cs typeface="Arial"/>
              </a:rPr>
            </a:br>
            <a:endParaRPr lang="en-GB" sz="2100" dirty="0">
              <a:latin typeface="Arial"/>
              <a:cs typeface="Arial"/>
            </a:endParaRPr>
          </a:p>
          <a:p>
            <a:pPr algn="l"/>
            <a:r>
              <a:rPr lang="en-GB" sz="2100" b="1" dirty="0">
                <a:latin typeface="Arial"/>
                <a:cs typeface="Arial"/>
              </a:rPr>
              <a:t>Browsers </a:t>
            </a:r>
            <a:r>
              <a:rPr lang="en-GB" sz="2100" dirty="0">
                <a:latin typeface="Arial"/>
                <a:cs typeface="Arial"/>
              </a:rPr>
              <a:t>Supported: Last 2 major releases of Microsoft Edge, Google Chrome, Mozilla and Firefox.</a:t>
            </a:r>
          </a:p>
        </p:txBody>
      </p:sp>
    </p:spTree>
    <p:extLst>
      <p:ext uri="{BB962C8B-B14F-4D97-AF65-F5344CB8AC3E}">
        <p14:creationId xmlns:p14="http://schemas.microsoft.com/office/powerpoint/2010/main" val="3144925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FE1A0-8905-4D7E-8B31-12D42291D79D}"/>
              </a:ext>
            </a:extLst>
          </p:cNvPr>
          <p:cNvSpPr>
            <a:spLocks noGrp="1"/>
          </p:cNvSpPr>
          <p:nvPr>
            <p:ph type="title"/>
          </p:nvPr>
        </p:nvSpPr>
        <p:spPr>
          <a:xfrm>
            <a:off x="1185326" y="455152"/>
            <a:ext cx="9972272" cy="611649"/>
          </a:xfrm>
        </p:spPr>
        <p:txBody>
          <a:bodyPr/>
          <a:lstStyle/>
          <a:p>
            <a:r>
              <a:rPr lang="en-GB" dirty="0"/>
              <a:t>6. Implementation with the 3 Early Adopters </a:t>
            </a:r>
          </a:p>
        </p:txBody>
      </p:sp>
      <p:sp>
        <p:nvSpPr>
          <p:cNvPr id="3" name="Content Placeholder 2">
            <a:extLst>
              <a:ext uri="{FF2B5EF4-FFF2-40B4-BE49-F238E27FC236}">
                <a16:creationId xmlns:a16="http://schemas.microsoft.com/office/drawing/2014/main" id="{E92E7DD4-7681-4E7E-A29E-E03BDB74CAEB}"/>
              </a:ext>
            </a:extLst>
          </p:cNvPr>
          <p:cNvSpPr>
            <a:spLocks noGrp="1"/>
          </p:cNvSpPr>
          <p:nvPr>
            <p:ph sz="quarter" idx="10"/>
          </p:nvPr>
        </p:nvSpPr>
        <p:spPr>
          <a:xfrm>
            <a:off x="784109" y="1483567"/>
            <a:ext cx="10641499" cy="4824099"/>
          </a:xfrm>
        </p:spPr>
        <p:txBody>
          <a:bodyPr/>
          <a:lstStyle/>
          <a:p>
            <a:r>
              <a:rPr lang="en-GB" sz="1800" dirty="0"/>
              <a:t>During April and May 2023 the Midlands Region Programme team are working with Cinapsis to formulate a  deployment plan with the 3 early adopter ICSs, these being Shropshire, Staffordshire and Derbyshire.  Meetings will be weekly with those ICBs and the supplier.</a:t>
            </a:r>
          </a:p>
          <a:p>
            <a:r>
              <a:rPr lang="en-GB" sz="1800" dirty="0"/>
              <a:t>The supplier has attended engagement events over the last couple of months with key stakeholder groups these being ICB project leads, Digital and Information Governance Leads and Clinical Safety Leads to demonstrate the system, answer questions and also share lessons learnt from their experiences in deploying their EeRS with other ICBs outside of the Midlands Region. </a:t>
            </a:r>
          </a:p>
          <a:p>
            <a:r>
              <a:rPr lang="en-GB" sz="1800" b="1" dirty="0"/>
              <a:t>Cinapsis</a:t>
            </a:r>
            <a:r>
              <a:rPr lang="en-GB" sz="1800" dirty="0"/>
              <a:t> is keen to meet with the Midlands Region LOCs, this is scheduled for the 6</a:t>
            </a:r>
            <a:r>
              <a:rPr lang="en-GB" sz="1800" baseline="30000" dirty="0"/>
              <a:t>th</a:t>
            </a:r>
            <a:r>
              <a:rPr lang="en-GB" sz="1800" dirty="0"/>
              <a:t> June meeting.</a:t>
            </a:r>
          </a:p>
          <a:p>
            <a:r>
              <a:rPr lang="en-GB" sz="1800" dirty="0"/>
              <a:t>Clinical Safety is a key requirement for EeRS, we have engaged the support of</a:t>
            </a:r>
            <a:r>
              <a:rPr lang="en-GB" sz="1800" b="1" dirty="0"/>
              <a:t> Ethos</a:t>
            </a:r>
            <a:r>
              <a:rPr lang="en-GB" sz="1800" dirty="0"/>
              <a:t>,</a:t>
            </a:r>
            <a:r>
              <a:rPr lang="en-GB" sz="1800" b="1" dirty="0"/>
              <a:t> </a:t>
            </a:r>
            <a:r>
              <a:rPr lang="en-GB" sz="1800" dirty="0"/>
              <a:t>an independent Clinical Safety Assessment organisation to help support our programme and all users whether referrers or providers who will use the system.  They will also be invited for 6</a:t>
            </a:r>
            <a:r>
              <a:rPr lang="en-GB" sz="1800" baseline="30000" dirty="0"/>
              <a:t>th</a:t>
            </a:r>
            <a:r>
              <a:rPr lang="en-GB" sz="1800" dirty="0"/>
              <a:t> June meeting.</a:t>
            </a:r>
          </a:p>
          <a:p>
            <a:r>
              <a:rPr lang="en-GB" sz="1800" dirty="0"/>
              <a:t>The Midlands Region programme team will continue to meet with each ICB on a weekly/fortnightly/monthly basis (frequency depends on where they are at in the implementation phase), and representatives from the appropriate LOCs are due to attend.</a:t>
            </a:r>
          </a:p>
          <a:p>
            <a:endParaRPr lang="en-GB" dirty="0"/>
          </a:p>
        </p:txBody>
      </p:sp>
      <p:sp>
        <p:nvSpPr>
          <p:cNvPr id="4" name="TextBox 3">
            <a:extLst>
              <a:ext uri="{FF2B5EF4-FFF2-40B4-BE49-F238E27FC236}">
                <a16:creationId xmlns:a16="http://schemas.microsoft.com/office/drawing/2014/main" id="{B0FF1A83-442A-AEE6-74B6-CB0A08E57641}"/>
              </a:ext>
            </a:extLst>
          </p:cNvPr>
          <p:cNvSpPr txBox="1"/>
          <p:nvPr/>
        </p:nvSpPr>
        <p:spPr>
          <a:xfrm>
            <a:off x="11570330" y="6509442"/>
            <a:ext cx="506994" cy="276999"/>
          </a:xfrm>
          <a:prstGeom prst="rect">
            <a:avLst/>
          </a:prstGeom>
          <a:noFill/>
        </p:spPr>
        <p:txBody>
          <a:bodyPr wrap="square" rtlCol="0">
            <a:spAutoFit/>
          </a:bodyPr>
          <a:lstStyle/>
          <a:p>
            <a:r>
              <a:rPr lang="en-GB" sz="1200" dirty="0"/>
              <a:t>CR</a:t>
            </a:r>
          </a:p>
        </p:txBody>
      </p:sp>
    </p:spTree>
    <p:extLst>
      <p:ext uri="{BB962C8B-B14F-4D97-AF65-F5344CB8AC3E}">
        <p14:creationId xmlns:p14="http://schemas.microsoft.com/office/powerpoint/2010/main" val="14986245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8094</TotalTime>
  <Words>1633</Words>
  <Application>Microsoft Office PowerPoint</Application>
  <PresentationFormat>Widescreen</PresentationFormat>
  <Paragraphs>106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The current process for eyecare referrals</vt:lpstr>
      <vt:lpstr>2. EeRS, the benefits for eyecare stakeholders</vt:lpstr>
      <vt:lpstr>3. Tender process update</vt:lpstr>
      <vt:lpstr> 4. The Midlands Region EeRS Supplier  - Cinapsis  </vt:lpstr>
      <vt:lpstr> 4. The Midlands Region EeRS Supplier - Cinapsis  </vt:lpstr>
      <vt:lpstr>5. IT requirements </vt:lpstr>
      <vt:lpstr>6. Implementation with the 3 Early Adopters </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Woods</dc:creator>
  <cp:lastModifiedBy>Farkandah Raqib</cp:lastModifiedBy>
  <cp:revision>2</cp:revision>
  <dcterms:created xsi:type="dcterms:W3CDTF">2023-05-15T16:17:17Z</dcterms:created>
  <dcterms:modified xsi:type="dcterms:W3CDTF">2023-05-25T11:53:33Z</dcterms:modified>
</cp:coreProperties>
</file>