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377" r:id="rId5"/>
    <p:sldId id="257" r:id="rId6"/>
    <p:sldId id="742" r:id="rId7"/>
    <p:sldId id="743" r:id="rId8"/>
    <p:sldId id="752" r:id="rId9"/>
    <p:sldId id="754" r:id="rId10"/>
    <p:sldId id="755" r:id="rId11"/>
    <p:sldId id="756" r:id="rId12"/>
    <p:sldId id="2506" r:id="rId13"/>
    <p:sldId id="2505" r:id="rId14"/>
  </p:sldIdLst>
  <p:sldSz cx="9144000" cy="6858000" type="screen4x3"/>
  <p:notesSz cx="6889750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CE"/>
    <a:srgbClr val="003893"/>
    <a:srgbClr val="005EB8"/>
    <a:srgbClr val="92D050"/>
    <a:srgbClr val="EEEEEF"/>
    <a:srgbClr val="92D000"/>
    <a:srgbClr val="E28C05"/>
    <a:srgbClr val="A000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90" autoAdjust="0"/>
    <p:restoredTop sz="94674" autoAdjust="0"/>
  </p:normalViewPr>
  <p:slideViewPr>
    <p:cSldViewPr snapToGrid="0" snapToObjects="1">
      <p:cViewPr varScale="1">
        <p:scale>
          <a:sx n="67" d="100"/>
          <a:sy n="67" d="100"/>
        </p:scale>
        <p:origin x="122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-3870" y="-108"/>
      </p:cViewPr>
      <p:guideLst>
        <p:guide orient="horz" pos="3156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093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597" y="0"/>
            <a:ext cx="2985558" cy="50093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1790A331-7ADD-4391-8CA5-606C9BFD26F5}" type="datetimeFigureOut">
              <a:rPr lang="en-GB" smtClean="0"/>
              <a:t>11/08/2021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6038"/>
            <a:ext cx="2985558" cy="500936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r>
              <a:rPr lang="en-GB" dirty="0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597" y="9516038"/>
            <a:ext cx="2985558" cy="500936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0EAE16CE-1862-465F-9912-D0001C1A0F9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506748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093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093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002AE991-F138-4FD8-982E-957F3CA6A0F6}" type="datetimeFigureOut">
              <a:rPr lang="en-GB" smtClean="0"/>
              <a:t>11/08/2021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10150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8"/>
            <a:ext cx="2985558" cy="500936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r>
              <a:rPr lang="en-GB" dirty="0"/>
              <a:t>NHS Improvement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7" y="9516038"/>
            <a:ext cx="2985558" cy="500936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7890AB7D-FC04-41BF-88F7-E47891A0628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901105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>
            <a:spLocks noGrp="1"/>
          </p:cNvSpPr>
          <p:nvPr>
            <p:ph type="title" hasCustomPrompt="1"/>
          </p:nvPr>
        </p:nvSpPr>
        <p:spPr>
          <a:xfrm>
            <a:off x="449539" y="3660487"/>
            <a:ext cx="7886700" cy="689541"/>
          </a:xfrm>
          <a:prstGeom prst="rect">
            <a:avLst/>
          </a:prstGeom>
        </p:spPr>
        <p:txBody>
          <a:bodyPr/>
          <a:lstStyle>
            <a:lvl1pPr>
              <a:defRPr sz="3600" baseline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3726" y="4364955"/>
            <a:ext cx="6858000" cy="47324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 baseline="0">
                <a:solidFill>
                  <a:srgbClr val="005EB8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Date</a:t>
            </a:r>
          </a:p>
        </p:txBody>
      </p:sp>
      <p:pic>
        <p:nvPicPr>
          <p:cNvPr id="9" name="Picture 8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97959884-1B4F-43C5-92F7-E44DF373C9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96159" y="293024"/>
            <a:ext cx="1080655" cy="436418"/>
          </a:xfrm>
          <a:prstGeom prst="rect">
            <a:avLst/>
          </a:prstGeom>
        </p:spPr>
      </p:pic>
      <p:pic>
        <p:nvPicPr>
          <p:cNvPr id="5" name="Content Placeholder 16">
            <a:extLst>
              <a:ext uri="{FF2B5EF4-FFF2-40B4-BE49-F238E27FC236}">
                <a16:creationId xmlns:a16="http://schemas.microsoft.com/office/drawing/2014/main" id="{5FDDE1C8-218E-4901-92BB-E0ADB27DCE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345236"/>
            <a:ext cx="9144000" cy="309465"/>
          </a:xfrm>
          <a:prstGeom prst="rect">
            <a:avLst/>
          </a:prstGeom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733EB1D2-9EB5-4BBA-9043-DD9322866AB7}"/>
              </a:ext>
            </a:extLst>
          </p:cNvPr>
          <p:cNvSpPr txBox="1"/>
          <p:nvPr userDrawn="1"/>
        </p:nvSpPr>
        <p:spPr>
          <a:xfrm>
            <a:off x="2575560" y="5792942"/>
            <a:ext cx="3992880" cy="40640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NHS England and NHS Improvement</a:t>
            </a:r>
            <a:endParaRPr lang="en-GB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461190" y="1343804"/>
            <a:ext cx="7737674" cy="224412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548640"/>
            <a:ext cx="6567055" cy="611649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sz="2800" dirty="0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91314" y="6372536"/>
            <a:ext cx="647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4F92BC6-D7C3-584B-87F2-0B845776A5AD}" type="slidenum">
              <a:rPr lang="en-US" sz="12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12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0676" y="6333439"/>
            <a:ext cx="5723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12" name="Picture 11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7ADC841C-5A22-4563-A975-9750BB6F94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96159" y="293024"/>
            <a:ext cx="1080655" cy="43641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291314" y="6372536"/>
            <a:ext cx="647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4F92BC6-D7C3-584B-87F2-0B845776A5AD}" type="slidenum">
              <a:rPr lang="en-US" sz="12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0676" y="6333439"/>
            <a:ext cx="5723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66261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gland.nhs.uk/supporting-our-nhs-people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gland.nhs.uk/people" TargetMode="External"/><Relationship Id="rId7" Type="http://schemas.openxmlformats.org/officeDocument/2006/relationships/hyperlink" Target="https://people.nhs.uk/executivesuite/support-in-difficult-times/wellbeing-guardians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england.nhs.uk/supporting-our-nhs-people/support-now/wellbeing-apps/" TargetMode="External"/><Relationship Id="rId5" Type="http://schemas.openxmlformats.org/officeDocument/2006/relationships/hyperlink" Target="https://www.england.nhs.uk/supporting-our-nhs-people/support-now/" TargetMode="External"/><Relationship Id="rId4" Type="http://schemas.openxmlformats.org/officeDocument/2006/relationships/hyperlink" Target="mailto:ournhspeople.hwb@nhs.net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E6F80F0-68A5-4963-8350-C2A373A58A6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39430" y="232079"/>
            <a:ext cx="8800051" cy="69407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GB" sz="1100" dirty="0"/>
              <a:t>A whole range of wellbeing support offers are available from the NHS People for colleagues across all care sectors including Primary and Social care through helplines, online Apps and coaching.</a:t>
            </a:r>
          </a:p>
          <a:p>
            <a:pPr marL="0" indent="0" algn="ctr">
              <a:buNone/>
            </a:pPr>
            <a:r>
              <a:rPr lang="en-GB" sz="1100" b="1" dirty="0"/>
              <a:t>Please continue to share and promote within your organisations/teams so that colleagues can access the support if they need it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989E16-DF23-4233-8448-FD33C68298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CE5F68-948A-498A-BF94-7710230E0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379095"/>
            <a:ext cx="9144000" cy="54444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77FACF8-7CA2-4D7B-8F52-E69B826C3850}"/>
              </a:ext>
            </a:extLst>
          </p:cNvPr>
          <p:cNvSpPr txBox="1"/>
          <p:nvPr/>
        </p:nvSpPr>
        <p:spPr>
          <a:xfrm>
            <a:off x="3139081" y="1177894"/>
            <a:ext cx="3394453" cy="7386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To access these support offers please go to</a:t>
            </a:r>
          </a:p>
          <a:p>
            <a:pPr algn="ctr"/>
            <a:r>
              <a:rPr lang="en-GB" sz="1400" b="1" dirty="0">
                <a:hlinkClick r:id="rId3"/>
              </a:rPr>
              <a:t>https://www.england.nhs.uk/supporting-our-nhs-people/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2100266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E013531-A608-4762-8F41-663CAED53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640"/>
            <a:ext cx="7359445" cy="611649"/>
          </a:xfrm>
        </p:spPr>
        <p:txBody>
          <a:bodyPr/>
          <a:lstStyle/>
          <a:p>
            <a:r>
              <a:rPr lang="en-GB" dirty="0"/>
              <a:t>Resilience Hubs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75D884-1106-446C-B8AA-33F39F5F0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806" y="1490552"/>
            <a:ext cx="1865383" cy="2608440"/>
          </a:xfrm>
          <a:prstGeom prst="rect">
            <a:avLst/>
          </a:prstGeom>
        </p:spPr>
      </p:pic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6E52B7B-F84A-45D3-85B7-F66F787EA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716" y="4890308"/>
            <a:ext cx="4630994" cy="18335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E95A7A-C232-4114-A19E-BDBD727324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2709" y="3336991"/>
            <a:ext cx="2116104" cy="29491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FA592E4-BC9E-466E-9096-0755453571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6922" y="1176750"/>
            <a:ext cx="4168800" cy="107189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F3D165A-4D05-4D1B-BCFE-4014715937F5}"/>
              </a:ext>
            </a:extLst>
          </p:cNvPr>
          <p:cNvSpPr txBox="1"/>
          <p:nvPr/>
        </p:nvSpPr>
        <p:spPr>
          <a:xfrm>
            <a:off x="2798506" y="2678768"/>
            <a:ext cx="3546987" cy="18158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/>
              <a:t>Staff Mental Health Resilience Hubs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Four Hubs established across East Region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Offers proactive outreach and engagement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Delivers rapid clinical assessment and provides onward referral and care co-ordination to deliver rapid access to mental health services</a:t>
            </a:r>
          </a:p>
        </p:txBody>
      </p:sp>
    </p:spTree>
    <p:extLst>
      <p:ext uri="{BB962C8B-B14F-4D97-AF65-F5344CB8AC3E}">
        <p14:creationId xmlns:p14="http://schemas.microsoft.com/office/powerpoint/2010/main" val="1913059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4F5A0D-3975-40BD-A320-A71692703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34" y="2790730"/>
            <a:ext cx="2887369" cy="2180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DA84B3B-7E00-4C82-A58E-E7D47FD6C5EE}"/>
              </a:ext>
            </a:extLst>
          </p:cNvPr>
          <p:cNvSpPr txBox="1"/>
          <p:nvPr/>
        </p:nvSpPr>
        <p:spPr>
          <a:xfrm>
            <a:off x="272130" y="1883616"/>
            <a:ext cx="8573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Now more than ever, our NHS people deserve a comprehensive package of emotional, psychological and practical support.   A range of guides, apps and events to support the wellbeing of you and your team is available at: </a:t>
            </a:r>
            <a:r>
              <a:rPr lang="en-GB" sz="12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www.england.nhs.uk/people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or contact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ournhspeople.hwb@nhs.net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A26CF5-E75F-42A1-85B5-3B1DD3CB6251}"/>
              </a:ext>
            </a:extLst>
          </p:cNvPr>
          <p:cNvSpPr/>
          <p:nvPr/>
        </p:nvSpPr>
        <p:spPr>
          <a:xfrm>
            <a:off x="285152" y="599739"/>
            <a:ext cx="8225827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Our NHS People</a:t>
            </a:r>
            <a:endParaRPr lang="en-GB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Helping you manage your own health and wellbeing while looking after others</a:t>
            </a:r>
            <a:endParaRPr lang="en-US" sz="135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A79DFD-263B-4629-B56D-CDD1C8E9AE7B}"/>
              </a:ext>
            </a:extLst>
          </p:cNvPr>
          <p:cNvSpPr txBox="1"/>
          <p:nvPr/>
        </p:nvSpPr>
        <p:spPr>
          <a:xfrm>
            <a:off x="3159499" y="2790730"/>
            <a:ext cx="5765365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Staff support line</a:t>
            </a:r>
            <a:r>
              <a:rPr lang="en-GB" sz="105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Confidential staff support line, operated by the Samaritans and free to access from 7:00am – 11:00pm, seven days a week.</a:t>
            </a:r>
          </a:p>
          <a:p>
            <a:r>
              <a:rPr lang="en-GB" sz="105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Call:</a:t>
            </a:r>
            <a:r>
              <a:rPr lang="en-GB" sz="10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0800 069 6222 or </a:t>
            </a:r>
            <a:r>
              <a:rPr lang="en-GB" sz="105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Text: FRONTLINE </a:t>
            </a:r>
            <a:r>
              <a:rPr lang="en-GB" sz="10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85258 for support 24/7 via text</a:t>
            </a:r>
          </a:p>
          <a:p>
            <a:endParaRPr lang="en-GB" sz="105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5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Bereavement support line</a:t>
            </a:r>
            <a:r>
              <a:rPr lang="en-GB" sz="105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Confidential bereavement support line, operated by Hospice UK and free to access from 8:00am – 8:00pm, seven days a week.</a:t>
            </a:r>
          </a:p>
          <a:p>
            <a:r>
              <a:rPr lang="en-GB" sz="105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Call: </a:t>
            </a:r>
            <a:r>
              <a:rPr lang="en-GB" sz="10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0300 303 4434</a:t>
            </a:r>
          </a:p>
          <a:p>
            <a:endParaRPr lang="en-GB" sz="1050" dirty="0"/>
          </a:p>
          <a:p>
            <a:r>
              <a:rPr lang="en-GB" sz="1050" b="1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Free access to a range of mental health and wellbeing apps</a:t>
            </a:r>
            <a:r>
              <a:rPr lang="en-GB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including access to </a:t>
            </a:r>
          </a:p>
          <a:p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Headspace (free access until 31 Dec 21)</a:t>
            </a:r>
          </a:p>
          <a:p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Unmind (free access until 30 Jun 21)</a:t>
            </a:r>
          </a:p>
          <a:p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Daylight and </a:t>
            </a:r>
            <a:r>
              <a:rPr lang="en-GB" sz="1050" dirty="0" err="1">
                <a:latin typeface="Arial" panose="020B0604020202020204" pitchFamily="34" charset="0"/>
                <a:cs typeface="Arial" panose="020B0604020202020204" pitchFamily="34" charset="0"/>
              </a:rPr>
              <a:t>Sleepio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 (NHS staff have up until 31 Mar 21 to sign up and will have free access for 12 months)</a:t>
            </a:r>
          </a:p>
          <a:p>
            <a:endParaRPr lang="en-GB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50" b="1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EE6ACDCB-2572-4557-AE77-0CAA8CB5BB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138" y="5455456"/>
            <a:ext cx="8639711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050" dirty="0">
                <a:latin typeface="Arial" panose="020B0604020202020204" pitchFamily="34" charset="0"/>
                <a:ea typeface="Calibri" panose="020F0502020204030204" pitchFamily="34" charset="0"/>
              </a:rPr>
              <a:t>You can also access online resources on the recently launched Wellbeing Guardian role, including slides from the launch event, the full guidance and a shorter implementation guide for systems: </a:t>
            </a:r>
            <a:r>
              <a:rPr lang="en-GB" altLang="en-US" sz="1050" dirty="0">
                <a:latin typeface="Arial" panose="020B0604020202020204" pitchFamily="34" charset="0"/>
                <a:ea typeface="Calibri" panose="020F0502020204030204" pitchFamily="34" charset="0"/>
                <a:hlinkClick r:id="rId7"/>
              </a:rPr>
              <a:t>https://people.nhs.uk/executivesuite/support-in-difficult-times/wellbeing-guardians/</a:t>
            </a:r>
            <a:endParaRPr lang="en-GB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64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3D5F37-EE0A-428F-927F-FEDB9738B77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FEA164-C06A-4E85-BEA5-1F29509E97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0CDDD8-2366-453A-862F-002E76AF1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0312"/>
            <a:ext cx="9144000" cy="504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450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013DA4D-4BD1-4E2B-B799-51A617C13E4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14015ED-5B7A-4441-B115-B045206C1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134" y="242815"/>
            <a:ext cx="6567055" cy="611649"/>
          </a:xfrm>
        </p:spPr>
        <p:txBody>
          <a:bodyPr/>
          <a:lstStyle/>
          <a:p>
            <a:r>
              <a:rPr lang="en-GB" dirty="0"/>
              <a:t>Primary Care Wellbeing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22B468-9B3D-4E1B-A360-FBCFCD093E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558ED3-A55D-4E16-BBC4-505DE3F81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134" y="1143307"/>
            <a:ext cx="8191500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614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2C1D5F5-34E4-48F8-9F8A-1228A96C751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692732-2F8B-4901-A287-90A04E95D6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813911-7461-4F4B-BAC0-CD06542E8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436"/>
            <a:ext cx="9144000" cy="507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735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D4C4443-8DC4-4AAD-BF99-BB2904C6AD9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7D4556-9BEE-43E3-89F8-3B79460133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1A4CCA-FB0F-4359-9EFF-237241883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7944"/>
            <a:ext cx="9144000" cy="505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700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E9A212-7255-4613-B93C-571C3BB6044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6F28AE-ECE9-4292-947A-DD40561B5E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35710F-94E0-4D9E-A583-BF339E761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436"/>
            <a:ext cx="9144000" cy="509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554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32E2D38-BC1F-4EB5-B02C-2226A4A0084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C5936D-3111-4873-B9EF-D03B8D030C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0A1E13-BB4A-4793-8094-B37FD83C9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436"/>
            <a:ext cx="9144000" cy="506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843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86095D4-B3D0-4EEC-9740-733FE18A0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Primary Care Wellbeing (Team)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F4A7D6-6163-4B2D-8E4A-D219509EC9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B3773E-7FA0-4575-AA8C-ABF3CEBFC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522" y="1304606"/>
            <a:ext cx="6998110" cy="483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21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HS Improvement">
      <a:dk1>
        <a:srgbClr val="000000"/>
      </a:dk1>
      <a:lt1>
        <a:srgbClr val="FFFFFF"/>
      </a:lt1>
      <a:dk2>
        <a:srgbClr val="003087"/>
      </a:dk2>
      <a:lt2>
        <a:srgbClr val="005EB8"/>
      </a:lt2>
      <a:accent1>
        <a:srgbClr val="005EB8"/>
      </a:accent1>
      <a:accent2>
        <a:srgbClr val="41B6E6"/>
      </a:accent2>
      <a:accent3>
        <a:srgbClr val="768692"/>
      </a:accent3>
      <a:accent4>
        <a:srgbClr val="00A499"/>
      </a:accent4>
      <a:accent5>
        <a:srgbClr val="006747"/>
      </a:accent5>
      <a:accent6>
        <a:srgbClr val="00A9CE"/>
      </a:accent6>
      <a:hlink>
        <a:srgbClr val="0072CE"/>
      </a:hlink>
      <a:folHlink>
        <a:srgbClr val="41B6E6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4.3 plain template.pptx" id="{2F2F0580-1474-4B7A-A11B-8505B61FADB3}" vid="{956D579C-3B86-4FDD-8A79-810CF4E9248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E2E96C1D46384ABB7A40004013DD1F" ma:contentTypeVersion="12" ma:contentTypeDescription="Create a new document." ma:contentTypeScope="" ma:versionID="df493ea2de2d9300631f8a4a41be4f60">
  <xsd:schema xmlns:xsd="http://www.w3.org/2001/XMLSchema" xmlns:xs="http://www.w3.org/2001/XMLSchema" xmlns:p="http://schemas.microsoft.com/office/2006/metadata/properties" xmlns:ns3="a43ab5c8-6256-4d9c-b49f-3593e5068b94" xmlns:ns4="b8c71604-18f0-4fbf-8287-684f9027e352" targetNamespace="http://schemas.microsoft.com/office/2006/metadata/properties" ma:root="true" ma:fieldsID="6d46f68ba57bb4814e9f0ec5b19e6efc" ns3:_="" ns4:_="">
    <xsd:import namespace="a43ab5c8-6256-4d9c-b49f-3593e5068b94"/>
    <xsd:import namespace="b8c71604-18f0-4fbf-8287-684f9027e35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3ab5c8-6256-4d9c-b49f-3593e5068b9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c71604-18f0-4fbf-8287-684f9027e3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6333066-D95F-4DC9-8F45-8431A5C3C76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D9FD49-C1C5-400A-B04D-90A236984D1F}">
  <ds:schemaRefs>
    <ds:schemaRef ds:uri="b8c71604-18f0-4fbf-8287-684f9027e352"/>
    <ds:schemaRef ds:uri="http://purl.org/dc/terms/"/>
    <ds:schemaRef ds:uri="http://schemas.microsoft.com/office/infopath/2007/PartnerControls"/>
    <ds:schemaRef ds:uri="http://schemas.microsoft.com/office/2006/documentManagement/types"/>
    <ds:schemaRef ds:uri="a43ab5c8-6256-4d9c-b49f-3593e5068b94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A24E993-5DAC-4727-AE6E-9B9BCE15BB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3ab5c8-6256-4d9c-b49f-3593e5068b94"/>
    <ds:schemaRef ds:uri="b8c71604-18f0-4fbf-8287-684f9027e3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56010</TotalTime>
  <Words>389</Words>
  <Application>Microsoft Office PowerPoint</Application>
  <PresentationFormat>On-screen Show (4:3)</PresentationFormat>
  <Paragraphs>33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Primary Care Wellbeing</vt:lpstr>
      <vt:lpstr>PowerPoint Presentation</vt:lpstr>
      <vt:lpstr>PowerPoint Presentation</vt:lpstr>
      <vt:lpstr>PowerPoint Presentation</vt:lpstr>
      <vt:lpstr>PowerPoint Presentation</vt:lpstr>
      <vt:lpstr>Primary Care Wellbeing (Team)</vt:lpstr>
      <vt:lpstr>Resilience Hubs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&amp; Wellbeing Physical Welfare</dc:title>
  <dc:creator>Jane Hundley</dc:creator>
  <cp:lastModifiedBy>Angela McNamee</cp:lastModifiedBy>
  <cp:revision>406</cp:revision>
  <cp:lastPrinted>2020-05-28T14:31:24Z</cp:lastPrinted>
  <dcterms:created xsi:type="dcterms:W3CDTF">2020-04-21T09:30:26Z</dcterms:created>
  <dcterms:modified xsi:type="dcterms:W3CDTF">2021-08-11T09:20:53Z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0x01010055E2E96C1D46384ABB7A40004013DD1F</vt:lpwstr>
  </property>
  <property fmtid="{D5CDD505-2E9C-101B-9397-08002B2CF9AE}" pid="3" name="TaxKeyword">
    <vt:lpwstr/>
  </property>
  <property fmtid="{D5CDD505-2E9C-101B-9397-08002B2CF9AE}" pid="4" name="Subject0">
    <vt:lpwstr/>
  </property>
  <property fmtid="{D5CDD505-2E9C-101B-9397-08002B2CF9AE}" pid="5" name="Document type0">
    <vt:lpwstr/>
  </property>
  <property fmtid="{D5CDD505-2E9C-101B-9397-08002B2CF9AE}" pid="6" name="WTTeamSiteDocumentType">
    <vt:lpwstr/>
  </property>
  <property fmtid="{D5CDD505-2E9C-101B-9397-08002B2CF9AE}" pid="7" name="WTTeamSiteDocumentTypeTaxHTField0">
    <vt:lpwstr/>
  </property>
  <property fmtid="{D5CDD505-2E9C-101B-9397-08002B2CF9AE}" pid="8" name="cebceaf3e3574cdab9f9dab6bbd34ddb">
    <vt:lpwstr/>
  </property>
  <property fmtid="{D5CDD505-2E9C-101B-9397-08002B2CF9AE}" pid="9" name="n2fe4ed80ae84f2cbc880662fe0a8735">
    <vt:lpwstr/>
  </property>
  <property fmtid="{D5CDD505-2E9C-101B-9397-08002B2CF9AE}" pid="10" name="TaxCatchAll">
    <vt:lpwstr/>
  </property>
  <property fmtid="{D5CDD505-2E9C-101B-9397-08002B2CF9AE}" pid="11" name="TaxKeywordTaxHTField">
    <vt:lpwstr/>
  </property>
</Properties>
</file>